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tags/tag5.xml" ContentType="application/vnd.openxmlformats-officedocument.presentationml.tags+xml"/>
  <Override PartName="/ppt/notesSlides/notesSlide29.xml" ContentType="application/vnd.openxmlformats-officedocument.presentationml.notesSlide+xml"/>
  <Override PartName="/ppt/tags/tag6.xml" ContentType="application/vnd.openxmlformats-officedocument.presentationml.tags+xml"/>
  <Override PartName="/ppt/notesSlides/notesSlide30.xml" ContentType="application/vnd.openxmlformats-officedocument.presentationml.notesSlide+xml"/>
  <Override PartName="/ppt/tags/tag7.xml" ContentType="application/vnd.openxmlformats-officedocument.presentationml.tags+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9.xml" ContentType="application/vnd.openxmlformats-officedocument.presentationml.tags+xml"/>
  <Override PartName="/ppt/notesSlides/notesSlide36.xml" ContentType="application/vnd.openxmlformats-officedocument.presentationml.notesSlide+xml"/>
  <Override PartName="/ppt/tags/tag10.xml" ContentType="application/vnd.openxmlformats-officedocument.presentationml.tags+xml"/>
  <Override PartName="/ppt/notesSlides/notesSlide37.xml" ContentType="application/vnd.openxmlformats-officedocument.presentationml.notesSlide+xml"/>
  <Override PartName="/ppt/tags/tag11.xml" ContentType="application/vnd.openxmlformats-officedocument.presentationml.tags+xml"/>
  <Override PartName="/ppt/notesSlides/notesSlide38.xml" ContentType="application/vnd.openxmlformats-officedocument.presentationml.notesSlide+xml"/>
  <Override PartName="/ppt/tags/tag1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4225" r:id="rId2"/>
  </p:sldMasterIdLst>
  <p:notesMasterIdLst>
    <p:notesMasterId r:id="rId51"/>
  </p:notesMasterIdLst>
  <p:handoutMasterIdLst>
    <p:handoutMasterId r:id="rId52"/>
  </p:handoutMasterIdLst>
  <p:sldIdLst>
    <p:sldId id="256" r:id="rId3"/>
    <p:sldId id="314" r:id="rId4"/>
    <p:sldId id="355" r:id="rId5"/>
    <p:sldId id="273" r:id="rId6"/>
    <p:sldId id="371" r:id="rId7"/>
    <p:sldId id="373" r:id="rId8"/>
    <p:sldId id="349" r:id="rId9"/>
    <p:sldId id="382" r:id="rId10"/>
    <p:sldId id="351" r:id="rId11"/>
    <p:sldId id="375" r:id="rId12"/>
    <p:sldId id="325" r:id="rId13"/>
    <p:sldId id="377" r:id="rId14"/>
    <p:sldId id="376" r:id="rId15"/>
    <p:sldId id="326" r:id="rId16"/>
    <p:sldId id="374" r:id="rId17"/>
    <p:sldId id="315" r:id="rId18"/>
    <p:sldId id="331" r:id="rId19"/>
    <p:sldId id="381" r:id="rId20"/>
    <p:sldId id="357" r:id="rId21"/>
    <p:sldId id="358" r:id="rId22"/>
    <p:sldId id="369" r:id="rId23"/>
    <p:sldId id="291" r:id="rId24"/>
    <p:sldId id="290" r:id="rId25"/>
    <p:sldId id="380" r:id="rId26"/>
    <p:sldId id="347" r:id="rId27"/>
    <p:sldId id="368" r:id="rId28"/>
    <p:sldId id="328" r:id="rId29"/>
    <p:sldId id="367" r:id="rId30"/>
    <p:sldId id="329" r:id="rId31"/>
    <p:sldId id="330" r:id="rId32"/>
    <p:sldId id="360" r:id="rId33"/>
    <p:sldId id="332" r:id="rId34"/>
    <p:sldId id="362" r:id="rId35"/>
    <p:sldId id="361" r:id="rId36"/>
    <p:sldId id="363" r:id="rId37"/>
    <p:sldId id="335" r:id="rId38"/>
    <p:sldId id="336" r:id="rId39"/>
    <p:sldId id="337" r:id="rId40"/>
    <p:sldId id="338" r:id="rId41"/>
    <p:sldId id="310" r:id="rId42"/>
    <p:sldId id="311" r:id="rId43"/>
    <p:sldId id="340" r:id="rId44"/>
    <p:sldId id="341" r:id="rId45"/>
    <p:sldId id="365" r:id="rId46"/>
    <p:sldId id="364" r:id="rId47"/>
    <p:sldId id="366" r:id="rId48"/>
    <p:sldId id="342" r:id="rId49"/>
    <p:sldId id="288"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B2DF786B-3F04-48D6-BD42-8DE84A277F53}">
          <p14:sldIdLst>
            <p14:sldId id="256"/>
            <p14:sldId id="314"/>
          </p14:sldIdLst>
        </p14:section>
        <p14:section name="Introduction" id="{523F4292-2708-4CFE-B756-298FC8FCC417}">
          <p14:sldIdLst>
            <p14:sldId id="355"/>
            <p14:sldId id="273"/>
          </p14:sldIdLst>
        </p14:section>
        <p14:section name="Costs Reflection" id="{FEBDA4DC-05DE-4B41-9DE4-21C53038EF59}">
          <p14:sldIdLst>
            <p14:sldId id="371"/>
            <p14:sldId id="373"/>
            <p14:sldId id="349"/>
            <p14:sldId id="382"/>
            <p14:sldId id="351"/>
            <p14:sldId id="375"/>
            <p14:sldId id="325"/>
            <p14:sldId id="377"/>
            <p14:sldId id="376"/>
            <p14:sldId id="326"/>
            <p14:sldId id="374"/>
            <p14:sldId id="315"/>
          </p14:sldIdLst>
        </p14:section>
        <p14:section name="Managing Daily to Forecast" id="{E5B7AB2D-6140-4748-B30E-84A8CF86B7DA}">
          <p14:sldIdLst>
            <p14:sldId id="331"/>
            <p14:sldId id="381"/>
            <p14:sldId id="357"/>
            <p14:sldId id="358"/>
            <p14:sldId id="369"/>
          </p14:sldIdLst>
        </p14:section>
        <p14:section name="Ordering Calendar" id="{DF17E990-E4E0-4A93-975D-92BE28A75F98}">
          <p14:sldIdLst>
            <p14:sldId id="291"/>
            <p14:sldId id="290"/>
            <p14:sldId id="380"/>
            <p14:sldId id="347"/>
            <p14:sldId id="368"/>
            <p14:sldId id="328"/>
            <p14:sldId id="367"/>
            <p14:sldId id="329"/>
            <p14:sldId id="330"/>
            <p14:sldId id="360"/>
            <p14:sldId id="332"/>
          </p14:sldIdLst>
        </p14:section>
        <p14:section name="Inventory Mgmt &amp; Waste Reduction" id="{CA91D4F3-62AD-4727-8E58-0279945C1430}">
          <p14:sldIdLst>
            <p14:sldId id="362"/>
            <p14:sldId id="361"/>
            <p14:sldId id="363"/>
            <p14:sldId id="335"/>
            <p14:sldId id="336"/>
            <p14:sldId id="337"/>
            <p14:sldId id="338"/>
            <p14:sldId id="310"/>
            <p14:sldId id="311"/>
            <p14:sldId id="340"/>
            <p14:sldId id="341"/>
          </p14:sldIdLst>
        </p14:section>
        <p14:section name="Increase Participation Tips" id="{49136524-0FA3-4575-AC4E-B7CA6605E1F7}">
          <p14:sldIdLst>
            <p14:sldId id="365"/>
            <p14:sldId id="364"/>
            <p14:sldId id="366"/>
            <p14:sldId id="342"/>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oebel, Kim" initials="GK" lastIdx="1" clrIdx="7">
    <p:extLst/>
  </p:cmAuthor>
  <p:cmAuthor id="1" name="LAUSD" initials="L" lastIdx="3" clrIdx="1"/>
  <p:cmAuthor id="2" name="Nguyen, Huy" initials="NH" lastIdx="6" clrIdx="2"/>
  <p:cmAuthor id="3" name="GREEN, CHARLENE A" initials="GCA" lastIdx="1" clrIdx="3">
    <p:extLst/>
  </p:cmAuthor>
  <p:cmAuthor id="4" name="Del castillo, Saul" initials="DcS" lastIdx="1" clrIdx="4">
    <p:extLst/>
  </p:cmAuthor>
  <p:cmAuthor id="5" name="Windows 7 pro X64" initials="W7pX" lastIdx="5" clrIdx="5"/>
  <p:cmAuthor id="6" name="Okuribido, Theophilos" initials="OT" lastIdx="13"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B3B3B"/>
    <a:srgbClr val="A6A6A6"/>
    <a:srgbClr val="0070C0"/>
    <a:srgbClr val="FBFE94"/>
    <a:srgbClr val="F7FC18"/>
    <a:srgbClr val="9BBB59"/>
    <a:srgbClr val="D3D3D3"/>
    <a:srgbClr val="5C91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4271" autoAdjust="0"/>
  </p:normalViewPr>
  <p:slideViewPr>
    <p:cSldViewPr>
      <p:cViewPr varScale="1">
        <p:scale>
          <a:sx n="97" d="100"/>
          <a:sy n="97" d="100"/>
        </p:scale>
        <p:origin x="19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2580"/>
    </p:cViewPr>
  </p:sorterViewPr>
  <p:notesViewPr>
    <p:cSldViewPr>
      <p:cViewPr varScale="1">
        <p:scale>
          <a:sx n="82" d="100"/>
          <a:sy n="82" d="100"/>
        </p:scale>
        <p:origin x="195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7-07-13T15:22:45.586" idx="4">
    <p:pos x="2674" y="353"/>
    <p:text>where can i find this?</p:text>
  </p:cm>
</p:cmLst>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DC9CF-B77C-45E2-BE9C-4F8A63D35DC7}" type="doc">
      <dgm:prSet loTypeId="urn:microsoft.com/office/officeart/2005/8/layout/equation1" loCatId="relationship" qsTypeId="urn:microsoft.com/office/officeart/2005/8/quickstyle/simple1" qsCatId="simple" csTypeId="urn:microsoft.com/office/officeart/2005/8/colors/colorful3" csCatId="colorful" phldr="1"/>
      <dgm:spPr/>
    </dgm:pt>
    <dgm:pt modelId="{AFC0FD6B-1989-430B-935E-948DC0456293}">
      <dgm:prSet phldrT="[Text]" custT="1"/>
      <dgm:spPr/>
      <dgm:t>
        <a:bodyPr/>
        <a:lstStyle/>
        <a:p>
          <a:r>
            <a:rPr lang="en-US" sz="1600" b="1" dirty="0"/>
            <a:t>Forecasting</a:t>
          </a:r>
        </a:p>
      </dgm:t>
    </dgm:pt>
    <dgm:pt modelId="{128EC56A-5338-4717-8D63-F53A327C069D}" type="parTrans" cxnId="{9A3AD62C-7A75-413C-9FB8-342FCAB036A3}">
      <dgm:prSet/>
      <dgm:spPr/>
      <dgm:t>
        <a:bodyPr/>
        <a:lstStyle/>
        <a:p>
          <a:endParaRPr lang="en-US" sz="1200"/>
        </a:p>
      </dgm:t>
    </dgm:pt>
    <dgm:pt modelId="{77295D8F-6EFB-4D9B-A513-73480467F5B1}" type="sibTrans" cxnId="{9A3AD62C-7A75-413C-9FB8-342FCAB036A3}">
      <dgm:prSet custT="1"/>
      <dgm:spPr/>
      <dgm:t>
        <a:bodyPr/>
        <a:lstStyle/>
        <a:p>
          <a:endParaRPr lang="en-US" sz="1050"/>
        </a:p>
      </dgm:t>
    </dgm:pt>
    <dgm:pt modelId="{AA718919-131E-4516-8E89-1E710D7158A3}">
      <dgm:prSet phldrT="[Text]" custT="1"/>
      <dgm:spPr/>
      <dgm:t>
        <a:bodyPr/>
        <a:lstStyle/>
        <a:p>
          <a:r>
            <a:rPr lang="en-US" sz="1600" b="1" dirty="0"/>
            <a:t>Food Ordering</a:t>
          </a:r>
        </a:p>
      </dgm:t>
    </dgm:pt>
    <dgm:pt modelId="{9A9B7EC1-6D65-4988-A834-2EC92E82DE08}" type="parTrans" cxnId="{B965EFB4-2DB1-4B3D-BE69-23330D7596BC}">
      <dgm:prSet/>
      <dgm:spPr/>
      <dgm:t>
        <a:bodyPr/>
        <a:lstStyle/>
        <a:p>
          <a:endParaRPr lang="en-US" sz="1200"/>
        </a:p>
      </dgm:t>
    </dgm:pt>
    <dgm:pt modelId="{25068A1D-B31D-4BAD-9D8D-C61ADAC7FD5F}" type="sibTrans" cxnId="{B965EFB4-2DB1-4B3D-BE69-23330D7596BC}">
      <dgm:prSet custT="1"/>
      <dgm:spPr/>
      <dgm:t>
        <a:bodyPr/>
        <a:lstStyle/>
        <a:p>
          <a:endParaRPr lang="en-US" sz="1050"/>
        </a:p>
      </dgm:t>
    </dgm:pt>
    <dgm:pt modelId="{1D40FEDC-F15B-41D0-8753-7B9D9DD4CFCF}">
      <dgm:prSet phldrT="[Text]" custT="1"/>
      <dgm:spPr/>
      <dgm:t>
        <a:bodyPr/>
        <a:lstStyle/>
        <a:p>
          <a:r>
            <a:rPr lang="en-US" sz="1600" b="1" dirty="0"/>
            <a:t>Waste Reduction</a:t>
          </a:r>
        </a:p>
      </dgm:t>
    </dgm:pt>
    <dgm:pt modelId="{C86061A2-FA92-437F-9329-650057D43BB2}" type="parTrans" cxnId="{94D8449A-CC94-438B-AB1D-D856F10C5A42}">
      <dgm:prSet/>
      <dgm:spPr/>
      <dgm:t>
        <a:bodyPr/>
        <a:lstStyle/>
        <a:p>
          <a:endParaRPr lang="en-US" sz="1200"/>
        </a:p>
      </dgm:t>
    </dgm:pt>
    <dgm:pt modelId="{22BC37AC-8B70-4712-8D45-A392377EFCD1}" type="sibTrans" cxnId="{94D8449A-CC94-438B-AB1D-D856F10C5A42}">
      <dgm:prSet custT="1"/>
      <dgm:spPr/>
      <dgm:t>
        <a:bodyPr/>
        <a:lstStyle/>
        <a:p>
          <a:endParaRPr lang="en-US" sz="2800"/>
        </a:p>
      </dgm:t>
    </dgm:pt>
    <dgm:pt modelId="{98A648DD-469C-4C2F-BE8E-205A2E24AA01}">
      <dgm:prSet phldrT="[Text]" custT="1"/>
      <dgm:spPr/>
      <dgm:t>
        <a:bodyPr/>
        <a:lstStyle/>
        <a:p>
          <a:r>
            <a:rPr lang="en-US" sz="1600" b="1" dirty="0"/>
            <a:t>Happy Food Services Division</a:t>
          </a:r>
        </a:p>
      </dgm:t>
    </dgm:pt>
    <dgm:pt modelId="{1110456D-F120-45A6-913B-1E41F0D43951}" type="parTrans" cxnId="{E86BD9F2-59C5-4D24-B20C-1EEDBC863194}">
      <dgm:prSet/>
      <dgm:spPr/>
      <dgm:t>
        <a:bodyPr/>
        <a:lstStyle/>
        <a:p>
          <a:endParaRPr lang="en-US" sz="1200"/>
        </a:p>
      </dgm:t>
    </dgm:pt>
    <dgm:pt modelId="{36B0FFA0-F2CC-428B-BBE8-C119634FFAA2}" type="sibTrans" cxnId="{E86BD9F2-59C5-4D24-B20C-1EEDBC863194}">
      <dgm:prSet/>
      <dgm:spPr/>
      <dgm:t>
        <a:bodyPr/>
        <a:lstStyle/>
        <a:p>
          <a:endParaRPr lang="en-US" sz="1200"/>
        </a:p>
      </dgm:t>
    </dgm:pt>
    <dgm:pt modelId="{E323B988-5203-4697-BB2E-02038DCC7B32}" type="pres">
      <dgm:prSet presAssocID="{21ADC9CF-B77C-45E2-BE9C-4F8A63D35DC7}" presName="linearFlow" presStyleCnt="0">
        <dgm:presLayoutVars>
          <dgm:dir/>
          <dgm:resizeHandles val="exact"/>
        </dgm:presLayoutVars>
      </dgm:prSet>
      <dgm:spPr/>
    </dgm:pt>
    <dgm:pt modelId="{6BFB3D9E-AACF-41C4-99CA-5A8D655F05BD}" type="pres">
      <dgm:prSet presAssocID="{AFC0FD6B-1989-430B-935E-948DC0456293}" presName="node" presStyleLbl="node1" presStyleIdx="0" presStyleCnt="4" custScaleX="2000000" custScaleY="2000000">
        <dgm:presLayoutVars>
          <dgm:bulletEnabled val="1"/>
        </dgm:presLayoutVars>
      </dgm:prSet>
      <dgm:spPr/>
    </dgm:pt>
    <dgm:pt modelId="{B3F7FB86-A358-4A2B-A736-114B18D20166}" type="pres">
      <dgm:prSet presAssocID="{77295D8F-6EFB-4D9B-A513-73480467F5B1}" presName="spacerL" presStyleCnt="0"/>
      <dgm:spPr/>
    </dgm:pt>
    <dgm:pt modelId="{2D64FE4C-F336-4ACB-9CD3-00D9D84ADBF5}" type="pres">
      <dgm:prSet presAssocID="{77295D8F-6EFB-4D9B-A513-73480467F5B1}" presName="sibTrans" presStyleLbl="sibTrans2D1" presStyleIdx="0" presStyleCnt="3" custScaleX="2000000" custScaleY="2000000"/>
      <dgm:spPr/>
    </dgm:pt>
    <dgm:pt modelId="{29AF60C5-72AB-4F6D-AE46-64E04AA4D528}" type="pres">
      <dgm:prSet presAssocID="{77295D8F-6EFB-4D9B-A513-73480467F5B1}" presName="spacerR" presStyleCnt="0"/>
      <dgm:spPr/>
    </dgm:pt>
    <dgm:pt modelId="{1D141C7A-3797-4EDE-A0F0-25922B0AEB73}" type="pres">
      <dgm:prSet presAssocID="{AA718919-131E-4516-8E89-1E710D7158A3}" presName="node" presStyleLbl="node1" presStyleIdx="1" presStyleCnt="4" custScaleX="2000000" custScaleY="2000000">
        <dgm:presLayoutVars>
          <dgm:bulletEnabled val="1"/>
        </dgm:presLayoutVars>
      </dgm:prSet>
      <dgm:spPr/>
    </dgm:pt>
    <dgm:pt modelId="{9C736439-6E4F-43F7-B37B-FCA24AA5F494}" type="pres">
      <dgm:prSet presAssocID="{25068A1D-B31D-4BAD-9D8D-C61ADAC7FD5F}" presName="spacerL" presStyleCnt="0"/>
      <dgm:spPr/>
    </dgm:pt>
    <dgm:pt modelId="{F9514A85-F213-4558-883E-F4369B6E6043}" type="pres">
      <dgm:prSet presAssocID="{25068A1D-B31D-4BAD-9D8D-C61ADAC7FD5F}" presName="sibTrans" presStyleLbl="sibTrans2D1" presStyleIdx="1" presStyleCnt="3" custScaleX="2000000" custScaleY="2000000"/>
      <dgm:spPr/>
    </dgm:pt>
    <dgm:pt modelId="{542AB2F5-FDF1-4D2C-ABE2-9DCA47BC9B30}" type="pres">
      <dgm:prSet presAssocID="{25068A1D-B31D-4BAD-9D8D-C61ADAC7FD5F}" presName="spacerR" presStyleCnt="0"/>
      <dgm:spPr/>
    </dgm:pt>
    <dgm:pt modelId="{1D7BFC83-D4DF-4F8F-9237-8FDCC3719BC4}" type="pres">
      <dgm:prSet presAssocID="{1D40FEDC-F15B-41D0-8753-7B9D9DD4CFCF}" presName="node" presStyleLbl="node1" presStyleIdx="2" presStyleCnt="4" custScaleX="2000000" custScaleY="2000000">
        <dgm:presLayoutVars>
          <dgm:bulletEnabled val="1"/>
        </dgm:presLayoutVars>
      </dgm:prSet>
      <dgm:spPr/>
    </dgm:pt>
    <dgm:pt modelId="{FD7ACF75-C8BF-4837-B944-D36B2CCF5033}" type="pres">
      <dgm:prSet presAssocID="{22BC37AC-8B70-4712-8D45-A392377EFCD1}" presName="spacerL" presStyleCnt="0"/>
      <dgm:spPr/>
    </dgm:pt>
    <dgm:pt modelId="{D4FFE424-4752-498A-9E53-9F94595E150F}" type="pres">
      <dgm:prSet presAssocID="{22BC37AC-8B70-4712-8D45-A392377EFCD1}" presName="sibTrans" presStyleLbl="sibTrans2D1" presStyleIdx="2" presStyleCnt="3" custScaleX="2000000" custScaleY="2000000"/>
      <dgm:spPr/>
    </dgm:pt>
    <dgm:pt modelId="{115F94BF-5015-4E52-B375-E3B650E87AB3}" type="pres">
      <dgm:prSet presAssocID="{22BC37AC-8B70-4712-8D45-A392377EFCD1}" presName="spacerR" presStyleCnt="0"/>
      <dgm:spPr/>
    </dgm:pt>
    <dgm:pt modelId="{A7A52536-B49B-4360-B637-E9F5C1BB20C9}" type="pres">
      <dgm:prSet presAssocID="{98A648DD-469C-4C2F-BE8E-205A2E24AA01}" presName="node" presStyleLbl="node1" presStyleIdx="3" presStyleCnt="4" custScaleX="2000000" custScaleY="2000000">
        <dgm:presLayoutVars>
          <dgm:bulletEnabled val="1"/>
        </dgm:presLayoutVars>
      </dgm:prSet>
      <dgm:spPr/>
    </dgm:pt>
  </dgm:ptLst>
  <dgm:cxnLst>
    <dgm:cxn modelId="{17A4FC12-F1FC-43BF-8585-92C604D1618D}" type="presOf" srcId="{AA718919-131E-4516-8E89-1E710D7158A3}" destId="{1D141C7A-3797-4EDE-A0F0-25922B0AEB73}" srcOrd="0" destOrd="0" presId="urn:microsoft.com/office/officeart/2005/8/layout/equation1"/>
    <dgm:cxn modelId="{9A3AD62C-7A75-413C-9FB8-342FCAB036A3}" srcId="{21ADC9CF-B77C-45E2-BE9C-4F8A63D35DC7}" destId="{AFC0FD6B-1989-430B-935E-948DC0456293}" srcOrd="0" destOrd="0" parTransId="{128EC56A-5338-4717-8D63-F53A327C069D}" sibTransId="{77295D8F-6EFB-4D9B-A513-73480467F5B1}"/>
    <dgm:cxn modelId="{E3F8DE3C-019F-4091-BE1E-58D1B1C91619}" type="presOf" srcId="{AFC0FD6B-1989-430B-935E-948DC0456293}" destId="{6BFB3D9E-AACF-41C4-99CA-5A8D655F05BD}" srcOrd="0" destOrd="0" presId="urn:microsoft.com/office/officeart/2005/8/layout/equation1"/>
    <dgm:cxn modelId="{2362A967-AD35-4AD2-8CDB-C0C1C193EDA9}" type="presOf" srcId="{22BC37AC-8B70-4712-8D45-A392377EFCD1}" destId="{D4FFE424-4752-498A-9E53-9F94595E150F}" srcOrd="0" destOrd="0" presId="urn:microsoft.com/office/officeart/2005/8/layout/equation1"/>
    <dgm:cxn modelId="{A3A13B8C-3A4F-4DBC-B434-2C2D7EAB681A}" type="presOf" srcId="{25068A1D-B31D-4BAD-9D8D-C61ADAC7FD5F}" destId="{F9514A85-F213-4558-883E-F4369B6E6043}" srcOrd="0" destOrd="0" presId="urn:microsoft.com/office/officeart/2005/8/layout/equation1"/>
    <dgm:cxn modelId="{94D8449A-CC94-438B-AB1D-D856F10C5A42}" srcId="{21ADC9CF-B77C-45E2-BE9C-4F8A63D35DC7}" destId="{1D40FEDC-F15B-41D0-8753-7B9D9DD4CFCF}" srcOrd="2" destOrd="0" parTransId="{C86061A2-FA92-437F-9329-650057D43BB2}" sibTransId="{22BC37AC-8B70-4712-8D45-A392377EFCD1}"/>
    <dgm:cxn modelId="{B965EFB4-2DB1-4B3D-BE69-23330D7596BC}" srcId="{21ADC9CF-B77C-45E2-BE9C-4F8A63D35DC7}" destId="{AA718919-131E-4516-8E89-1E710D7158A3}" srcOrd="1" destOrd="0" parTransId="{9A9B7EC1-6D65-4988-A834-2EC92E82DE08}" sibTransId="{25068A1D-B31D-4BAD-9D8D-C61ADAC7FD5F}"/>
    <dgm:cxn modelId="{A34F02C7-FC05-47B4-8B24-5EF33201CD7E}" type="presOf" srcId="{77295D8F-6EFB-4D9B-A513-73480467F5B1}" destId="{2D64FE4C-F336-4ACB-9CD3-00D9D84ADBF5}" srcOrd="0" destOrd="0" presId="urn:microsoft.com/office/officeart/2005/8/layout/equation1"/>
    <dgm:cxn modelId="{A91B5DE9-C1A1-4422-A690-3D91356AC197}" type="presOf" srcId="{21ADC9CF-B77C-45E2-BE9C-4F8A63D35DC7}" destId="{E323B988-5203-4697-BB2E-02038DCC7B32}" srcOrd="0" destOrd="0" presId="urn:microsoft.com/office/officeart/2005/8/layout/equation1"/>
    <dgm:cxn modelId="{8487D0EC-33AD-4C43-8FD7-04872AA1541F}" type="presOf" srcId="{1D40FEDC-F15B-41D0-8753-7B9D9DD4CFCF}" destId="{1D7BFC83-D4DF-4F8F-9237-8FDCC3719BC4}" srcOrd="0" destOrd="0" presId="urn:microsoft.com/office/officeart/2005/8/layout/equation1"/>
    <dgm:cxn modelId="{8EA93BF2-8F91-4A84-8051-3050F5A47113}" type="presOf" srcId="{98A648DD-469C-4C2F-BE8E-205A2E24AA01}" destId="{A7A52536-B49B-4360-B637-E9F5C1BB20C9}" srcOrd="0" destOrd="0" presId="urn:microsoft.com/office/officeart/2005/8/layout/equation1"/>
    <dgm:cxn modelId="{E86BD9F2-59C5-4D24-B20C-1EEDBC863194}" srcId="{21ADC9CF-B77C-45E2-BE9C-4F8A63D35DC7}" destId="{98A648DD-469C-4C2F-BE8E-205A2E24AA01}" srcOrd="3" destOrd="0" parTransId="{1110456D-F120-45A6-913B-1E41F0D43951}" sibTransId="{36B0FFA0-F2CC-428B-BBE8-C119634FFAA2}"/>
    <dgm:cxn modelId="{6F753C83-3475-4AA0-A916-A49B8011A405}" type="presParOf" srcId="{E323B988-5203-4697-BB2E-02038DCC7B32}" destId="{6BFB3D9E-AACF-41C4-99CA-5A8D655F05BD}" srcOrd="0" destOrd="0" presId="urn:microsoft.com/office/officeart/2005/8/layout/equation1"/>
    <dgm:cxn modelId="{D197A5B7-8230-4507-B9B3-641724B8C023}" type="presParOf" srcId="{E323B988-5203-4697-BB2E-02038DCC7B32}" destId="{B3F7FB86-A358-4A2B-A736-114B18D20166}" srcOrd="1" destOrd="0" presId="urn:microsoft.com/office/officeart/2005/8/layout/equation1"/>
    <dgm:cxn modelId="{9CA1E0B6-5F42-4004-B0DA-2D4FE4D5C0AB}" type="presParOf" srcId="{E323B988-5203-4697-BB2E-02038DCC7B32}" destId="{2D64FE4C-F336-4ACB-9CD3-00D9D84ADBF5}" srcOrd="2" destOrd="0" presId="urn:microsoft.com/office/officeart/2005/8/layout/equation1"/>
    <dgm:cxn modelId="{27F407BC-8FE2-45AB-A006-F3B1D06DBE05}" type="presParOf" srcId="{E323B988-5203-4697-BB2E-02038DCC7B32}" destId="{29AF60C5-72AB-4F6D-AE46-64E04AA4D528}" srcOrd="3" destOrd="0" presId="urn:microsoft.com/office/officeart/2005/8/layout/equation1"/>
    <dgm:cxn modelId="{F9853153-93C0-4E93-8202-7B9DF05B1CEB}" type="presParOf" srcId="{E323B988-5203-4697-BB2E-02038DCC7B32}" destId="{1D141C7A-3797-4EDE-A0F0-25922B0AEB73}" srcOrd="4" destOrd="0" presId="urn:microsoft.com/office/officeart/2005/8/layout/equation1"/>
    <dgm:cxn modelId="{A7A152D8-FFEF-42EA-9E36-DB1B9FAE435E}" type="presParOf" srcId="{E323B988-5203-4697-BB2E-02038DCC7B32}" destId="{9C736439-6E4F-43F7-B37B-FCA24AA5F494}" srcOrd="5" destOrd="0" presId="urn:microsoft.com/office/officeart/2005/8/layout/equation1"/>
    <dgm:cxn modelId="{91999A03-DF7A-4105-BB36-838AA6EB0FE1}" type="presParOf" srcId="{E323B988-5203-4697-BB2E-02038DCC7B32}" destId="{F9514A85-F213-4558-883E-F4369B6E6043}" srcOrd="6" destOrd="0" presId="urn:microsoft.com/office/officeart/2005/8/layout/equation1"/>
    <dgm:cxn modelId="{8C80FB8F-19B0-40AA-8B1C-A632DC1A313E}" type="presParOf" srcId="{E323B988-5203-4697-BB2E-02038DCC7B32}" destId="{542AB2F5-FDF1-4D2C-ABE2-9DCA47BC9B30}" srcOrd="7" destOrd="0" presId="urn:microsoft.com/office/officeart/2005/8/layout/equation1"/>
    <dgm:cxn modelId="{C616192B-622F-4067-B81A-82018A9457D3}" type="presParOf" srcId="{E323B988-5203-4697-BB2E-02038DCC7B32}" destId="{1D7BFC83-D4DF-4F8F-9237-8FDCC3719BC4}" srcOrd="8" destOrd="0" presId="urn:microsoft.com/office/officeart/2005/8/layout/equation1"/>
    <dgm:cxn modelId="{E0D0622A-1DB6-4F70-A808-ABAC4E0D041D}" type="presParOf" srcId="{E323B988-5203-4697-BB2E-02038DCC7B32}" destId="{FD7ACF75-C8BF-4837-B944-D36B2CCF5033}" srcOrd="9" destOrd="0" presId="urn:microsoft.com/office/officeart/2005/8/layout/equation1"/>
    <dgm:cxn modelId="{272D7A28-A481-485C-9557-3DFE681F6C07}" type="presParOf" srcId="{E323B988-5203-4697-BB2E-02038DCC7B32}" destId="{D4FFE424-4752-498A-9E53-9F94595E150F}" srcOrd="10" destOrd="0" presId="urn:microsoft.com/office/officeart/2005/8/layout/equation1"/>
    <dgm:cxn modelId="{5328CF65-26A3-4858-91F9-A43A3B28C446}" type="presParOf" srcId="{E323B988-5203-4697-BB2E-02038DCC7B32}" destId="{115F94BF-5015-4E52-B375-E3B650E87AB3}" srcOrd="11" destOrd="0" presId="urn:microsoft.com/office/officeart/2005/8/layout/equation1"/>
    <dgm:cxn modelId="{312C7C72-A066-4EFA-AFE3-54CB8274A285}" type="presParOf" srcId="{E323B988-5203-4697-BB2E-02038DCC7B32}" destId="{A7A52536-B49B-4360-B637-E9F5C1BB20C9}"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6CC47E-9A54-4AF7-A9D3-D44685AD1104}" type="doc">
      <dgm:prSet loTypeId="urn:microsoft.com/office/officeart/2005/8/layout/cycle8" loCatId="cycle" qsTypeId="urn:microsoft.com/office/officeart/2005/8/quickstyle/simple1" qsCatId="simple" csTypeId="urn:microsoft.com/office/officeart/2005/8/colors/accent0_3" csCatId="mainScheme" phldr="1"/>
      <dgm:spPr/>
    </dgm:pt>
    <dgm:pt modelId="{63FC20B6-4146-4E79-BCD8-8AC7003EC2BB}">
      <dgm:prSet phldrT="[Text]" custT="1"/>
      <dgm:spPr/>
      <dgm:t>
        <a:bodyPr/>
        <a:lstStyle/>
        <a:p>
          <a:r>
            <a:rPr lang="en-US" sz="2400" dirty="0"/>
            <a:t>Process</a:t>
          </a:r>
        </a:p>
      </dgm:t>
    </dgm:pt>
    <dgm:pt modelId="{1154D89F-EE24-46E2-993B-14E35B0827F2}" type="parTrans" cxnId="{3EE986C6-F010-4213-A063-CF9F52A12D15}">
      <dgm:prSet/>
      <dgm:spPr/>
      <dgm:t>
        <a:bodyPr/>
        <a:lstStyle/>
        <a:p>
          <a:endParaRPr lang="en-US"/>
        </a:p>
      </dgm:t>
    </dgm:pt>
    <dgm:pt modelId="{736862F1-D4B4-4779-8D16-3C864E9124B7}" type="sibTrans" cxnId="{3EE986C6-F010-4213-A063-CF9F52A12D15}">
      <dgm:prSet/>
      <dgm:spPr/>
      <dgm:t>
        <a:bodyPr/>
        <a:lstStyle/>
        <a:p>
          <a:endParaRPr lang="en-US"/>
        </a:p>
      </dgm:t>
    </dgm:pt>
    <dgm:pt modelId="{B327B31D-E469-428F-873F-D17697CEC7D4}">
      <dgm:prSet phldrT="[Text]" custT="1"/>
      <dgm:spPr/>
      <dgm:t>
        <a:bodyPr/>
        <a:lstStyle/>
        <a:p>
          <a:r>
            <a:rPr lang="en-US" sz="2400" dirty="0"/>
            <a:t>Product</a:t>
          </a:r>
        </a:p>
      </dgm:t>
    </dgm:pt>
    <dgm:pt modelId="{08BFF7A7-9384-4CC3-9940-D629350A6569}" type="parTrans" cxnId="{AAB5CFEA-87C2-4698-A81B-7B7D778DA370}">
      <dgm:prSet/>
      <dgm:spPr/>
      <dgm:t>
        <a:bodyPr/>
        <a:lstStyle/>
        <a:p>
          <a:endParaRPr lang="en-US"/>
        </a:p>
      </dgm:t>
    </dgm:pt>
    <dgm:pt modelId="{EEE70E25-9F8E-44B4-8010-020F594FF285}" type="sibTrans" cxnId="{AAB5CFEA-87C2-4698-A81B-7B7D778DA370}">
      <dgm:prSet/>
      <dgm:spPr/>
      <dgm:t>
        <a:bodyPr/>
        <a:lstStyle/>
        <a:p>
          <a:endParaRPr lang="en-US"/>
        </a:p>
      </dgm:t>
    </dgm:pt>
    <dgm:pt modelId="{8D361EB7-605D-41E9-986E-34CA4B12AD25}">
      <dgm:prSet phldrT="[Text]" custT="1"/>
      <dgm:spPr/>
      <dgm:t>
        <a:bodyPr/>
        <a:lstStyle/>
        <a:p>
          <a:r>
            <a:rPr lang="en-US" sz="2400" dirty="0"/>
            <a:t>People</a:t>
          </a:r>
        </a:p>
      </dgm:t>
    </dgm:pt>
    <dgm:pt modelId="{76982E69-9CE4-4068-B332-3BAD3CD62B45}" type="parTrans" cxnId="{F3A03754-C9C6-483A-96AE-D229D71DEEB7}">
      <dgm:prSet/>
      <dgm:spPr/>
      <dgm:t>
        <a:bodyPr/>
        <a:lstStyle/>
        <a:p>
          <a:endParaRPr lang="en-US"/>
        </a:p>
      </dgm:t>
    </dgm:pt>
    <dgm:pt modelId="{055C4A8A-F7A0-43A8-84BD-6696EEE3F20F}" type="sibTrans" cxnId="{F3A03754-C9C6-483A-96AE-D229D71DEEB7}">
      <dgm:prSet/>
      <dgm:spPr/>
      <dgm:t>
        <a:bodyPr/>
        <a:lstStyle/>
        <a:p>
          <a:endParaRPr lang="en-US"/>
        </a:p>
      </dgm:t>
    </dgm:pt>
    <dgm:pt modelId="{311A86CC-AB3D-42B0-A704-16703F4114C0}" type="pres">
      <dgm:prSet presAssocID="{6F6CC47E-9A54-4AF7-A9D3-D44685AD1104}" presName="compositeShape" presStyleCnt="0">
        <dgm:presLayoutVars>
          <dgm:chMax val="7"/>
          <dgm:dir/>
          <dgm:resizeHandles val="exact"/>
        </dgm:presLayoutVars>
      </dgm:prSet>
      <dgm:spPr/>
    </dgm:pt>
    <dgm:pt modelId="{8AE92712-5DFE-4A85-A0B5-31553E512C5C}" type="pres">
      <dgm:prSet presAssocID="{6F6CC47E-9A54-4AF7-A9D3-D44685AD1104}" presName="wedge1" presStyleLbl="node1" presStyleIdx="0" presStyleCnt="3"/>
      <dgm:spPr/>
    </dgm:pt>
    <dgm:pt modelId="{57637D79-8685-43B7-9244-5B1CE9123196}" type="pres">
      <dgm:prSet presAssocID="{6F6CC47E-9A54-4AF7-A9D3-D44685AD1104}" presName="dummy1a" presStyleCnt="0"/>
      <dgm:spPr/>
    </dgm:pt>
    <dgm:pt modelId="{1C93C300-CFFC-400B-8185-3E804545BBED}" type="pres">
      <dgm:prSet presAssocID="{6F6CC47E-9A54-4AF7-A9D3-D44685AD1104}" presName="dummy1b" presStyleCnt="0"/>
      <dgm:spPr/>
    </dgm:pt>
    <dgm:pt modelId="{10F1A35F-C272-4D71-BB78-30F76CBCF062}" type="pres">
      <dgm:prSet presAssocID="{6F6CC47E-9A54-4AF7-A9D3-D44685AD1104}" presName="wedge1Tx" presStyleLbl="node1" presStyleIdx="0" presStyleCnt="3">
        <dgm:presLayoutVars>
          <dgm:chMax val="0"/>
          <dgm:chPref val="0"/>
          <dgm:bulletEnabled val="1"/>
        </dgm:presLayoutVars>
      </dgm:prSet>
      <dgm:spPr/>
    </dgm:pt>
    <dgm:pt modelId="{45DEBCDF-6D47-446F-A195-B721975F4D6D}" type="pres">
      <dgm:prSet presAssocID="{6F6CC47E-9A54-4AF7-A9D3-D44685AD1104}" presName="wedge2" presStyleLbl="node1" presStyleIdx="1" presStyleCnt="3"/>
      <dgm:spPr/>
    </dgm:pt>
    <dgm:pt modelId="{5E8E6605-FCBA-4E12-AF5A-2B39992275B7}" type="pres">
      <dgm:prSet presAssocID="{6F6CC47E-9A54-4AF7-A9D3-D44685AD1104}" presName="dummy2a" presStyleCnt="0"/>
      <dgm:spPr/>
    </dgm:pt>
    <dgm:pt modelId="{0700AAD3-3F78-4ECA-9226-E9763955CF07}" type="pres">
      <dgm:prSet presAssocID="{6F6CC47E-9A54-4AF7-A9D3-D44685AD1104}" presName="dummy2b" presStyleCnt="0"/>
      <dgm:spPr/>
    </dgm:pt>
    <dgm:pt modelId="{F447151A-486D-4630-9E7C-023B5FD16E35}" type="pres">
      <dgm:prSet presAssocID="{6F6CC47E-9A54-4AF7-A9D3-D44685AD1104}" presName="wedge2Tx" presStyleLbl="node1" presStyleIdx="1" presStyleCnt="3">
        <dgm:presLayoutVars>
          <dgm:chMax val="0"/>
          <dgm:chPref val="0"/>
          <dgm:bulletEnabled val="1"/>
        </dgm:presLayoutVars>
      </dgm:prSet>
      <dgm:spPr/>
    </dgm:pt>
    <dgm:pt modelId="{3D67A535-A637-414A-8F63-6932B6439AEA}" type="pres">
      <dgm:prSet presAssocID="{6F6CC47E-9A54-4AF7-A9D3-D44685AD1104}" presName="wedge3" presStyleLbl="node1" presStyleIdx="2" presStyleCnt="3"/>
      <dgm:spPr/>
    </dgm:pt>
    <dgm:pt modelId="{F30CCE85-BB6D-42E2-8A3E-F2C9487AD146}" type="pres">
      <dgm:prSet presAssocID="{6F6CC47E-9A54-4AF7-A9D3-D44685AD1104}" presName="dummy3a" presStyleCnt="0"/>
      <dgm:spPr/>
    </dgm:pt>
    <dgm:pt modelId="{6A389D50-5E74-4E16-8784-8F0F2FCA178D}" type="pres">
      <dgm:prSet presAssocID="{6F6CC47E-9A54-4AF7-A9D3-D44685AD1104}" presName="dummy3b" presStyleCnt="0"/>
      <dgm:spPr/>
    </dgm:pt>
    <dgm:pt modelId="{646CD153-4C44-484F-91C7-DDF712DAE247}" type="pres">
      <dgm:prSet presAssocID="{6F6CC47E-9A54-4AF7-A9D3-D44685AD1104}" presName="wedge3Tx" presStyleLbl="node1" presStyleIdx="2" presStyleCnt="3">
        <dgm:presLayoutVars>
          <dgm:chMax val="0"/>
          <dgm:chPref val="0"/>
          <dgm:bulletEnabled val="1"/>
        </dgm:presLayoutVars>
      </dgm:prSet>
      <dgm:spPr/>
    </dgm:pt>
    <dgm:pt modelId="{7FB8DC6C-3F6C-4E51-A3A1-75C20ACFA04D}" type="pres">
      <dgm:prSet presAssocID="{736862F1-D4B4-4779-8D16-3C864E9124B7}" presName="arrowWedge1" presStyleLbl="fgSibTrans2D1" presStyleIdx="0" presStyleCnt="3"/>
      <dgm:spPr/>
    </dgm:pt>
    <dgm:pt modelId="{B20030C8-790A-4EE3-AD26-DE03F6199E34}" type="pres">
      <dgm:prSet presAssocID="{EEE70E25-9F8E-44B4-8010-020F594FF285}" presName="arrowWedge2" presStyleLbl="fgSibTrans2D1" presStyleIdx="1" presStyleCnt="3"/>
      <dgm:spPr/>
    </dgm:pt>
    <dgm:pt modelId="{0ADE282C-4E51-4CCE-8160-B44338796E74}" type="pres">
      <dgm:prSet presAssocID="{055C4A8A-F7A0-43A8-84BD-6696EEE3F20F}" presName="arrowWedge3" presStyleLbl="fgSibTrans2D1" presStyleIdx="2" presStyleCnt="3"/>
      <dgm:spPr/>
    </dgm:pt>
  </dgm:ptLst>
  <dgm:cxnLst>
    <dgm:cxn modelId="{650AA22E-B1BC-42E8-9BB6-B1D58C319291}" type="presOf" srcId="{8D361EB7-605D-41E9-986E-34CA4B12AD25}" destId="{646CD153-4C44-484F-91C7-DDF712DAE247}" srcOrd="1" destOrd="0" presId="urn:microsoft.com/office/officeart/2005/8/layout/cycle8"/>
    <dgm:cxn modelId="{CC2EBA35-4742-4448-8509-0F94695BC485}" type="presOf" srcId="{6F6CC47E-9A54-4AF7-A9D3-D44685AD1104}" destId="{311A86CC-AB3D-42B0-A704-16703F4114C0}" srcOrd="0" destOrd="0" presId="urn:microsoft.com/office/officeart/2005/8/layout/cycle8"/>
    <dgm:cxn modelId="{F3A03754-C9C6-483A-96AE-D229D71DEEB7}" srcId="{6F6CC47E-9A54-4AF7-A9D3-D44685AD1104}" destId="{8D361EB7-605D-41E9-986E-34CA4B12AD25}" srcOrd="2" destOrd="0" parTransId="{76982E69-9CE4-4068-B332-3BAD3CD62B45}" sibTransId="{055C4A8A-F7A0-43A8-84BD-6696EEE3F20F}"/>
    <dgm:cxn modelId="{84AC8D78-5840-4F1A-83D7-27EA358A6B4B}" type="presOf" srcId="{63FC20B6-4146-4E79-BCD8-8AC7003EC2BB}" destId="{10F1A35F-C272-4D71-BB78-30F76CBCF062}" srcOrd="1" destOrd="0" presId="urn:microsoft.com/office/officeart/2005/8/layout/cycle8"/>
    <dgm:cxn modelId="{BEA1B483-F85B-4B64-9EA3-BEE5200B3325}" type="presOf" srcId="{B327B31D-E469-428F-873F-D17697CEC7D4}" destId="{45DEBCDF-6D47-446F-A195-B721975F4D6D}" srcOrd="0" destOrd="0" presId="urn:microsoft.com/office/officeart/2005/8/layout/cycle8"/>
    <dgm:cxn modelId="{22ABDFAF-0051-439D-9D11-FC917CF28408}" type="presOf" srcId="{B327B31D-E469-428F-873F-D17697CEC7D4}" destId="{F447151A-486D-4630-9E7C-023B5FD16E35}" srcOrd="1" destOrd="0" presId="urn:microsoft.com/office/officeart/2005/8/layout/cycle8"/>
    <dgm:cxn modelId="{9E6E6AB4-B867-442E-A666-0912E2EEDD91}" type="presOf" srcId="{8D361EB7-605D-41E9-986E-34CA4B12AD25}" destId="{3D67A535-A637-414A-8F63-6932B6439AEA}" srcOrd="0" destOrd="0" presId="urn:microsoft.com/office/officeart/2005/8/layout/cycle8"/>
    <dgm:cxn modelId="{3EE986C6-F010-4213-A063-CF9F52A12D15}" srcId="{6F6CC47E-9A54-4AF7-A9D3-D44685AD1104}" destId="{63FC20B6-4146-4E79-BCD8-8AC7003EC2BB}" srcOrd="0" destOrd="0" parTransId="{1154D89F-EE24-46E2-993B-14E35B0827F2}" sibTransId="{736862F1-D4B4-4779-8D16-3C864E9124B7}"/>
    <dgm:cxn modelId="{CE4BC4DB-61F9-4C68-9FF9-5FD4D57D0AD3}" type="presOf" srcId="{63FC20B6-4146-4E79-BCD8-8AC7003EC2BB}" destId="{8AE92712-5DFE-4A85-A0B5-31553E512C5C}" srcOrd="0" destOrd="0" presId="urn:microsoft.com/office/officeart/2005/8/layout/cycle8"/>
    <dgm:cxn modelId="{AAB5CFEA-87C2-4698-A81B-7B7D778DA370}" srcId="{6F6CC47E-9A54-4AF7-A9D3-D44685AD1104}" destId="{B327B31D-E469-428F-873F-D17697CEC7D4}" srcOrd="1" destOrd="0" parTransId="{08BFF7A7-9384-4CC3-9940-D629350A6569}" sibTransId="{EEE70E25-9F8E-44B4-8010-020F594FF285}"/>
    <dgm:cxn modelId="{044B84E1-F725-4F5C-A3AD-76387B62692E}" type="presParOf" srcId="{311A86CC-AB3D-42B0-A704-16703F4114C0}" destId="{8AE92712-5DFE-4A85-A0B5-31553E512C5C}" srcOrd="0" destOrd="0" presId="urn:microsoft.com/office/officeart/2005/8/layout/cycle8"/>
    <dgm:cxn modelId="{2AFC8961-8600-4045-B4CA-4F7199DC97B2}" type="presParOf" srcId="{311A86CC-AB3D-42B0-A704-16703F4114C0}" destId="{57637D79-8685-43B7-9244-5B1CE9123196}" srcOrd="1" destOrd="0" presId="urn:microsoft.com/office/officeart/2005/8/layout/cycle8"/>
    <dgm:cxn modelId="{F0F3EA7B-AA4B-468B-84E6-193B13F0637C}" type="presParOf" srcId="{311A86CC-AB3D-42B0-A704-16703F4114C0}" destId="{1C93C300-CFFC-400B-8185-3E804545BBED}" srcOrd="2" destOrd="0" presId="urn:microsoft.com/office/officeart/2005/8/layout/cycle8"/>
    <dgm:cxn modelId="{3DFC5795-CEAF-4CE1-9F04-306CE17B5532}" type="presParOf" srcId="{311A86CC-AB3D-42B0-A704-16703F4114C0}" destId="{10F1A35F-C272-4D71-BB78-30F76CBCF062}" srcOrd="3" destOrd="0" presId="urn:microsoft.com/office/officeart/2005/8/layout/cycle8"/>
    <dgm:cxn modelId="{C3634BF6-8535-47C3-9091-A3302A1F8814}" type="presParOf" srcId="{311A86CC-AB3D-42B0-A704-16703F4114C0}" destId="{45DEBCDF-6D47-446F-A195-B721975F4D6D}" srcOrd="4" destOrd="0" presId="urn:microsoft.com/office/officeart/2005/8/layout/cycle8"/>
    <dgm:cxn modelId="{5EDC2FA7-780C-43D9-87F3-1C6D06724BA5}" type="presParOf" srcId="{311A86CC-AB3D-42B0-A704-16703F4114C0}" destId="{5E8E6605-FCBA-4E12-AF5A-2B39992275B7}" srcOrd="5" destOrd="0" presId="urn:microsoft.com/office/officeart/2005/8/layout/cycle8"/>
    <dgm:cxn modelId="{5AB0872F-915A-4771-9D67-980AB6ACB504}" type="presParOf" srcId="{311A86CC-AB3D-42B0-A704-16703F4114C0}" destId="{0700AAD3-3F78-4ECA-9226-E9763955CF07}" srcOrd="6" destOrd="0" presId="urn:microsoft.com/office/officeart/2005/8/layout/cycle8"/>
    <dgm:cxn modelId="{F8B08599-A205-4E89-9FC4-EA1A17D5D9D3}" type="presParOf" srcId="{311A86CC-AB3D-42B0-A704-16703F4114C0}" destId="{F447151A-486D-4630-9E7C-023B5FD16E35}" srcOrd="7" destOrd="0" presId="urn:microsoft.com/office/officeart/2005/8/layout/cycle8"/>
    <dgm:cxn modelId="{15016924-A558-4B0E-80C2-CD5C803E6F07}" type="presParOf" srcId="{311A86CC-AB3D-42B0-A704-16703F4114C0}" destId="{3D67A535-A637-414A-8F63-6932B6439AEA}" srcOrd="8" destOrd="0" presId="urn:microsoft.com/office/officeart/2005/8/layout/cycle8"/>
    <dgm:cxn modelId="{C02A50B8-7892-4523-9559-64AEC2E3A9F2}" type="presParOf" srcId="{311A86CC-AB3D-42B0-A704-16703F4114C0}" destId="{F30CCE85-BB6D-42E2-8A3E-F2C9487AD146}" srcOrd="9" destOrd="0" presId="urn:microsoft.com/office/officeart/2005/8/layout/cycle8"/>
    <dgm:cxn modelId="{20C02FF1-9105-463E-A291-E1D5F17EB4EA}" type="presParOf" srcId="{311A86CC-AB3D-42B0-A704-16703F4114C0}" destId="{6A389D50-5E74-4E16-8784-8F0F2FCA178D}" srcOrd="10" destOrd="0" presId="urn:microsoft.com/office/officeart/2005/8/layout/cycle8"/>
    <dgm:cxn modelId="{0EA74170-D2C9-40E0-A7EE-DB8DFD348E6E}" type="presParOf" srcId="{311A86CC-AB3D-42B0-A704-16703F4114C0}" destId="{646CD153-4C44-484F-91C7-DDF712DAE247}" srcOrd="11" destOrd="0" presId="urn:microsoft.com/office/officeart/2005/8/layout/cycle8"/>
    <dgm:cxn modelId="{E9B9153A-4A08-4B90-999D-D753D625BD78}" type="presParOf" srcId="{311A86CC-AB3D-42B0-A704-16703F4114C0}" destId="{7FB8DC6C-3F6C-4E51-A3A1-75C20ACFA04D}" srcOrd="12" destOrd="0" presId="urn:microsoft.com/office/officeart/2005/8/layout/cycle8"/>
    <dgm:cxn modelId="{14BE3B05-120B-4688-A880-06C7E881B42E}" type="presParOf" srcId="{311A86CC-AB3D-42B0-A704-16703F4114C0}" destId="{B20030C8-790A-4EE3-AD26-DE03F6199E34}" srcOrd="13" destOrd="0" presId="urn:microsoft.com/office/officeart/2005/8/layout/cycle8"/>
    <dgm:cxn modelId="{5C87A132-85CF-48EF-83CC-BF4343019A3C}" type="presParOf" srcId="{311A86CC-AB3D-42B0-A704-16703F4114C0}" destId="{0ADE282C-4E51-4CCE-8160-B44338796E7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E5F20A8-2E2E-4719-BC20-E2D9D7D233C7}" type="doc">
      <dgm:prSet loTypeId="urn:microsoft.com/office/officeart/2005/8/layout/vList3" loCatId="list" qsTypeId="urn:microsoft.com/office/officeart/2005/8/quickstyle/simple2" qsCatId="simple" csTypeId="urn:microsoft.com/office/officeart/2005/8/colors/colorful5" csCatId="colorful" phldr="1"/>
      <dgm:spPr/>
    </dgm:pt>
    <dgm:pt modelId="{D22BC590-F94C-4767-9B5B-9A2279C94C3B}">
      <dgm:prSet phldrT="[Text]" custT="1"/>
      <dgm:spPr/>
      <dgm:t>
        <a:bodyPr/>
        <a:lstStyle/>
        <a:p>
          <a:r>
            <a:rPr lang="en-US" sz="2400" dirty="0"/>
            <a:t>BIC Tracking Tool</a:t>
          </a:r>
        </a:p>
      </dgm:t>
    </dgm:pt>
    <dgm:pt modelId="{475EB092-89D6-4826-8282-20481A928DF3}" type="parTrans" cxnId="{22C785B5-1818-4137-8101-B265336C8196}">
      <dgm:prSet/>
      <dgm:spPr/>
      <dgm:t>
        <a:bodyPr/>
        <a:lstStyle/>
        <a:p>
          <a:endParaRPr lang="en-US"/>
        </a:p>
      </dgm:t>
    </dgm:pt>
    <dgm:pt modelId="{D8DB63B5-EA67-44FA-9BAF-719BF78869F0}" type="sibTrans" cxnId="{22C785B5-1818-4137-8101-B265336C8196}">
      <dgm:prSet/>
      <dgm:spPr/>
      <dgm:t>
        <a:bodyPr/>
        <a:lstStyle/>
        <a:p>
          <a:endParaRPr lang="en-US"/>
        </a:p>
      </dgm:t>
    </dgm:pt>
    <dgm:pt modelId="{A25EAE44-7297-4D19-9C0F-C8641F761653}">
      <dgm:prSet phldrT="[Text]" custT="1"/>
      <dgm:spPr/>
      <dgm:t>
        <a:bodyPr/>
        <a:lstStyle/>
        <a:p>
          <a:r>
            <a:rPr lang="en-US" sz="2400" dirty="0"/>
            <a:t>Lunch Production Record</a:t>
          </a:r>
        </a:p>
      </dgm:t>
    </dgm:pt>
    <dgm:pt modelId="{7ED848E6-486D-41FB-A5F5-91BA5B5A38D6}" type="parTrans" cxnId="{4C3BBD15-245F-411C-9B82-D7DF6B16F1FB}">
      <dgm:prSet/>
      <dgm:spPr/>
      <dgm:t>
        <a:bodyPr/>
        <a:lstStyle/>
        <a:p>
          <a:endParaRPr lang="en-US"/>
        </a:p>
      </dgm:t>
    </dgm:pt>
    <dgm:pt modelId="{3BDA5757-7730-49BE-8BBD-CFEC0981B5FE}" type="sibTrans" cxnId="{4C3BBD15-245F-411C-9B82-D7DF6B16F1FB}">
      <dgm:prSet/>
      <dgm:spPr/>
      <dgm:t>
        <a:bodyPr/>
        <a:lstStyle/>
        <a:p>
          <a:endParaRPr lang="en-US"/>
        </a:p>
      </dgm:t>
    </dgm:pt>
    <dgm:pt modelId="{1FB8E2A4-92CB-4F30-976C-3F61EB30E8E6}">
      <dgm:prSet phldrT="[Text]" custT="1"/>
      <dgm:spPr/>
      <dgm:t>
        <a:bodyPr/>
        <a:lstStyle/>
        <a:p>
          <a:r>
            <a:rPr lang="en-US" sz="2400" dirty="0"/>
            <a:t>Supper Meal Count Form </a:t>
          </a:r>
        </a:p>
      </dgm:t>
    </dgm:pt>
    <dgm:pt modelId="{035A45E0-ABFA-4673-B7AF-8F44DD4C047C}" type="parTrans" cxnId="{BD6BD2DA-797D-4313-8882-E6B6D43CC4BF}">
      <dgm:prSet/>
      <dgm:spPr/>
      <dgm:t>
        <a:bodyPr/>
        <a:lstStyle/>
        <a:p>
          <a:endParaRPr lang="en-US"/>
        </a:p>
      </dgm:t>
    </dgm:pt>
    <dgm:pt modelId="{B5034BAD-83BE-438B-9A17-7288BF529157}" type="sibTrans" cxnId="{BD6BD2DA-797D-4313-8882-E6B6D43CC4BF}">
      <dgm:prSet/>
      <dgm:spPr/>
      <dgm:t>
        <a:bodyPr/>
        <a:lstStyle/>
        <a:p>
          <a:endParaRPr lang="en-US"/>
        </a:p>
      </dgm:t>
    </dgm:pt>
    <dgm:pt modelId="{D065FF71-2B04-45EF-86D8-59F98D9F6F95}" type="pres">
      <dgm:prSet presAssocID="{5E5F20A8-2E2E-4719-BC20-E2D9D7D233C7}" presName="linearFlow" presStyleCnt="0">
        <dgm:presLayoutVars>
          <dgm:dir/>
          <dgm:resizeHandles val="exact"/>
        </dgm:presLayoutVars>
      </dgm:prSet>
      <dgm:spPr/>
    </dgm:pt>
    <dgm:pt modelId="{1F908ABA-9666-43A2-AEC7-033889F45DB6}" type="pres">
      <dgm:prSet presAssocID="{D22BC590-F94C-4767-9B5B-9A2279C94C3B}" presName="composite" presStyleCnt="0"/>
      <dgm:spPr/>
    </dgm:pt>
    <dgm:pt modelId="{9342FADE-3108-454E-884C-0F9AB22AD8B7}" type="pres">
      <dgm:prSet presAssocID="{D22BC590-F94C-4767-9B5B-9A2279C94C3B}"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dgm:spPr>
    </dgm:pt>
    <dgm:pt modelId="{34B85DA1-2186-49B4-A2A6-699744D6B14D}" type="pres">
      <dgm:prSet presAssocID="{D22BC590-F94C-4767-9B5B-9A2279C94C3B}" presName="txShp" presStyleLbl="node1" presStyleIdx="0" presStyleCnt="3">
        <dgm:presLayoutVars>
          <dgm:bulletEnabled val="1"/>
        </dgm:presLayoutVars>
      </dgm:prSet>
      <dgm:spPr/>
    </dgm:pt>
    <dgm:pt modelId="{80C05EC5-8965-4E80-998B-333121835FB0}" type="pres">
      <dgm:prSet presAssocID="{D8DB63B5-EA67-44FA-9BAF-719BF78869F0}" presName="spacing" presStyleCnt="0"/>
      <dgm:spPr/>
    </dgm:pt>
    <dgm:pt modelId="{D7B37C83-60AB-4D61-B2D0-563883077A6B}" type="pres">
      <dgm:prSet presAssocID="{A25EAE44-7297-4D19-9C0F-C8641F761653}" presName="composite" presStyleCnt="0"/>
      <dgm:spPr/>
    </dgm:pt>
    <dgm:pt modelId="{6DA0417F-5528-416E-9447-7F32660D5CAE}" type="pres">
      <dgm:prSet presAssocID="{A25EAE44-7297-4D19-9C0F-C8641F761653}"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5000" r="-45000"/>
          </a:stretch>
        </a:blipFill>
      </dgm:spPr>
    </dgm:pt>
    <dgm:pt modelId="{95AE8410-6B83-4EC0-9835-5311C9B4EE22}" type="pres">
      <dgm:prSet presAssocID="{A25EAE44-7297-4D19-9C0F-C8641F761653}" presName="txShp" presStyleLbl="node1" presStyleIdx="1" presStyleCnt="3">
        <dgm:presLayoutVars>
          <dgm:bulletEnabled val="1"/>
        </dgm:presLayoutVars>
      </dgm:prSet>
      <dgm:spPr/>
    </dgm:pt>
    <dgm:pt modelId="{B2E52C8E-C159-4746-B54A-B81AEC4C622D}" type="pres">
      <dgm:prSet presAssocID="{3BDA5757-7730-49BE-8BBD-CFEC0981B5FE}" presName="spacing" presStyleCnt="0"/>
      <dgm:spPr/>
    </dgm:pt>
    <dgm:pt modelId="{764BF232-3E85-4F17-9C7F-CE929AF240A4}" type="pres">
      <dgm:prSet presAssocID="{1FB8E2A4-92CB-4F30-976C-3F61EB30E8E6}" presName="composite" presStyleCnt="0"/>
      <dgm:spPr/>
    </dgm:pt>
    <dgm:pt modelId="{FB1143E2-B886-4A3E-9363-A16D783DCB3F}" type="pres">
      <dgm:prSet presAssocID="{1FB8E2A4-92CB-4F30-976C-3F61EB30E8E6}"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pt>
    <dgm:pt modelId="{A9D83C46-72B7-457B-B722-8719E7D506D3}" type="pres">
      <dgm:prSet presAssocID="{1FB8E2A4-92CB-4F30-976C-3F61EB30E8E6}" presName="txShp" presStyleLbl="node1" presStyleIdx="2" presStyleCnt="3">
        <dgm:presLayoutVars>
          <dgm:bulletEnabled val="1"/>
        </dgm:presLayoutVars>
      </dgm:prSet>
      <dgm:spPr/>
    </dgm:pt>
  </dgm:ptLst>
  <dgm:cxnLst>
    <dgm:cxn modelId="{4C3BBD15-245F-411C-9B82-D7DF6B16F1FB}" srcId="{5E5F20A8-2E2E-4719-BC20-E2D9D7D233C7}" destId="{A25EAE44-7297-4D19-9C0F-C8641F761653}" srcOrd="1" destOrd="0" parTransId="{7ED848E6-486D-41FB-A5F5-91BA5B5A38D6}" sibTransId="{3BDA5757-7730-49BE-8BBD-CFEC0981B5FE}"/>
    <dgm:cxn modelId="{F79C9123-3D36-4B70-A39C-888938C34289}" type="presOf" srcId="{5E5F20A8-2E2E-4719-BC20-E2D9D7D233C7}" destId="{D065FF71-2B04-45EF-86D8-59F98D9F6F95}" srcOrd="0" destOrd="0" presId="urn:microsoft.com/office/officeart/2005/8/layout/vList3"/>
    <dgm:cxn modelId="{22D3C735-1C52-454A-A98A-76F14E45B8E2}" type="presOf" srcId="{1FB8E2A4-92CB-4F30-976C-3F61EB30E8E6}" destId="{A9D83C46-72B7-457B-B722-8719E7D506D3}" srcOrd="0" destOrd="0" presId="urn:microsoft.com/office/officeart/2005/8/layout/vList3"/>
    <dgm:cxn modelId="{268E6638-E518-4F02-853E-006502B25988}" type="presOf" srcId="{D22BC590-F94C-4767-9B5B-9A2279C94C3B}" destId="{34B85DA1-2186-49B4-A2A6-699744D6B14D}" srcOrd="0" destOrd="0" presId="urn:microsoft.com/office/officeart/2005/8/layout/vList3"/>
    <dgm:cxn modelId="{22C785B5-1818-4137-8101-B265336C8196}" srcId="{5E5F20A8-2E2E-4719-BC20-E2D9D7D233C7}" destId="{D22BC590-F94C-4767-9B5B-9A2279C94C3B}" srcOrd="0" destOrd="0" parTransId="{475EB092-89D6-4826-8282-20481A928DF3}" sibTransId="{D8DB63B5-EA67-44FA-9BAF-719BF78869F0}"/>
    <dgm:cxn modelId="{ADD23CCD-380B-4030-B71C-4B7EB2B68EDC}" type="presOf" srcId="{A25EAE44-7297-4D19-9C0F-C8641F761653}" destId="{95AE8410-6B83-4EC0-9835-5311C9B4EE22}" srcOrd="0" destOrd="0" presId="urn:microsoft.com/office/officeart/2005/8/layout/vList3"/>
    <dgm:cxn modelId="{BD6BD2DA-797D-4313-8882-E6B6D43CC4BF}" srcId="{5E5F20A8-2E2E-4719-BC20-E2D9D7D233C7}" destId="{1FB8E2A4-92CB-4F30-976C-3F61EB30E8E6}" srcOrd="2" destOrd="0" parTransId="{035A45E0-ABFA-4673-B7AF-8F44DD4C047C}" sibTransId="{B5034BAD-83BE-438B-9A17-7288BF529157}"/>
    <dgm:cxn modelId="{EA43B7B9-9936-4634-8C80-756B88CCB794}" type="presParOf" srcId="{D065FF71-2B04-45EF-86D8-59F98D9F6F95}" destId="{1F908ABA-9666-43A2-AEC7-033889F45DB6}" srcOrd="0" destOrd="0" presId="urn:microsoft.com/office/officeart/2005/8/layout/vList3"/>
    <dgm:cxn modelId="{89AE6A81-8570-4D28-9EC2-DEB26428C023}" type="presParOf" srcId="{1F908ABA-9666-43A2-AEC7-033889F45DB6}" destId="{9342FADE-3108-454E-884C-0F9AB22AD8B7}" srcOrd="0" destOrd="0" presId="urn:microsoft.com/office/officeart/2005/8/layout/vList3"/>
    <dgm:cxn modelId="{87F7695D-326E-48AB-9184-8DD3CD279EB1}" type="presParOf" srcId="{1F908ABA-9666-43A2-AEC7-033889F45DB6}" destId="{34B85DA1-2186-49B4-A2A6-699744D6B14D}" srcOrd="1" destOrd="0" presId="urn:microsoft.com/office/officeart/2005/8/layout/vList3"/>
    <dgm:cxn modelId="{7EE297C8-A325-44B0-AAD7-389CF3CFFC87}" type="presParOf" srcId="{D065FF71-2B04-45EF-86D8-59F98D9F6F95}" destId="{80C05EC5-8965-4E80-998B-333121835FB0}" srcOrd="1" destOrd="0" presId="urn:microsoft.com/office/officeart/2005/8/layout/vList3"/>
    <dgm:cxn modelId="{74C58A1D-3304-4807-8EED-3B18E404BE62}" type="presParOf" srcId="{D065FF71-2B04-45EF-86D8-59F98D9F6F95}" destId="{D7B37C83-60AB-4D61-B2D0-563883077A6B}" srcOrd="2" destOrd="0" presId="urn:microsoft.com/office/officeart/2005/8/layout/vList3"/>
    <dgm:cxn modelId="{F0B5E175-2E6C-4BC0-BFBE-CC7FCF335E54}" type="presParOf" srcId="{D7B37C83-60AB-4D61-B2D0-563883077A6B}" destId="{6DA0417F-5528-416E-9447-7F32660D5CAE}" srcOrd="0" destOrd="0" presId="urn:microsoft.com/office/officeart/2005/8/layout/vList3"/>
    <dgm:cxn modelId="{5BCA2AD4-6032-47CB-91A1-611099E6E76C}" type="presParOf" srcId="{D7B37C83-60AB-4D61-B2D0-563883077A6B}" destId="{95AE8410-6B83-4EC0-9835-5311C9B4EE22}" srcOrd="1" destOrd="0" presId="urn:microsoft.com/office/officeart/2005/8/layout/vList3"/>
    <dgm:cxn modelId="{630D3E99-45D9-4C09-84F1-BBD4E0803A6B}" type="presParOf" srcId="{D065FF71-2B04-45EF-86D8-59F98D9F6F95}" destId="{B2E52C8E-C159-4746-B54A-B81AEC4C622D}" srcOrd="3" destOrd="0" presId="urn:microsoft.com/office/officeart/2005/8/layout/vList3"/>
    <dgm:cxn modelId="{4465DF30-F656-4978-8A93-C4982E01BA71}" type="presParOf" srcId="{D065FF71-2B04-45EF-86D8-59F98D9F6F95}" destId="{764BF232-3E85-4F17-9C7F-CE929AF240A4}" srcOrd="4" destOrd="0" presId="urn:microsoft.com/office/officeart/2005/8/layout/vList3"/>
    <dgm:cxn modelId="{1374443F-C0A9-4223-BB85-F7332A5C0CF3}" type="presParOf" srcId="{764BF232-3E85-4F17-9C7F-CE929AF240A4}" destId="{FB1143E2-B886-4A3E-9363-A16D783DCB3F}" srcOrd="0" destOrd="0" presId="urn:microsoft.com/office/officeart/2005/8/layout/vList3"/>
    <dgm:cxn modelId="{D42586A3-6D7B-422C-AC88-335F26726D4A}" type="presParOf" srcId="{764BF232-3E85-4F17-9C7F-CE929AF240A4}" destId="{A9D83C46-72B7-457B-B722-8719E7D506D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B3D9E-AACF-41C4-99CA-5A8D655F05BD}">
      <dsp:nvSpPr>
        <dsp:cNvPr id="0" name=""/>
        <dsp:cNvSpPr/>
      </dsp:nvSpPr>
      <dsp:spPr>
        <a:xfrm>
          <a:off x="3411" y="714727"/>
          <a:ext cx="1466143" cy="146614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Forecasting</a:t>
          </a:r>
        </a:p>
      </dsp:txBody>
      <dsp:txXfrm>
        <a:off x="218123" y="929439"/>
        <a:ext cx="1036719" cy="1036719"/>
      </dsp:txXfrm>
    </dsp:sp>
    <dsp:sp modelId="{2D64FE4C-F336-4ACB-9CD3-00D9D84ADBF5}">
      <dsp:nvSpPr>
        <dsp:cNvPr id="0" name=""/>
        <dsp:cNvSpPr/>
      </dsp:nvSpPr>
      <dsp:spPr>
        <a:xfrm>
          <a:off x="1475507" y="1022618"/>
          <a:ext cx="850362" cy="850362"/>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588222" y="1347796"/>
        <a:ext cx="624932" cy="200006"/>
      </dsp:txXfrm>
    </dsp:sp>
    <dsp:sp modelId="{1D141C7A-3797-4EDE-A0F0-25922B0AEB73}">
      <dsp:nvSpPr>
        <dsp:cNvPr id="0" name=""/>
        <dsp:cNvSpPr/>
      </dsp:nvSpPr>
      <dsp:spPr>
        <a:xfrm>
          <a:off x="2331822" y="714727"/>
          <a:ext cx="1466143" cy="1466143"/>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Food Ordering</a:t>
          </a:r>
        </a:p>
      </dsp:txBody>
      <dsp:txXfrm>
        <a:off x="2546534" y="929439"/>
        <a:ext cx="1036719" cy="1036719"/>
      </dsp:txXfrm>
    </dsp:sp>
    <dsp:sp modelId="{F9514A85-F213-4558-883E-F4369B6E6043}">
      <dsp:nvSpPr>
        <dsp:cNvPr id="0" name=""/>
        <dsp:cNvSpPr/>
      </dsp:nvSpPr>
      <dsp:spPr>
        <a:xfrm>
          <a:off x="3803918" y="1022618"/>
          <a:ext cx="850362" cy="850362"/>
        </a:xfrm>
        <a:prstGeom prst="mathPlus">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16633" y="1347796"/>
        <a:ext cx="624932" cy="200006"/>
      </dsp:txXfrm>
    </dsp:sp>
    <dsp:sp modelId="{1D7BFC83-D4DF-4F8F-9237-8FDCC3719BC4}">
      <dsp:nvSpPr>
        <dsp:cNvPr id="0" name=""/>
        <dsp:cNvSpPr/>
      </dsp:nvSpPr>
      <dsp:spPr>
        <a:xfrm>
          <a:off x="4660234" y="714727"/>
          <a:ext cx="1466143" cy="1466143"/>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Waste Reduction</a:t>
          </a:r>
        </a:p>
      </dsp:txBody>
      <dsp:txXfrm>
        <a:off x="4874946" y="929439"/>
        <a:ext cx="1036719" cy="1036719"/>
      </dsp:txXfrm>
    </dsp:sp>
    <dsp:sp modelId="{D4FFE424-4752-498A-9E53-9F94595E150F}">
      <dsp:nvSpPr>
        <dsp:cNvPr id="0" name=""/>
        <dsp:cNvSpPr/>
      </dsp:nvSpPr>
      <dsp:spPr>
        <a:xfrm>
          <a:off x="6132329" y="1022618"/>
          <a:ext cx="850362" cy="850362"/>
        </a:xfrm>
        <a:prstGeom prst="mathEqual">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245044" y="1197793"/>
        <a:ext cx="624932" cy="500012"/>
      </dsp:txXfrm>
    </dsp:sp>
    <dsp:sp modelId="{A7A52536-B49B-4360-B637-E9F5C1BB20C9}">
      <dsp:nvSpPr>
        <dsp:cNvPr id="0" name=""/>
        <dsp:cNvSpPr/>
      </dsp:nvSpPr>
      <dsp:spPr>
        <a:xfrm>
          <a:off x="6988645" y="714727"/>
          <a:ext cx="1466143" cy="1466143"/>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Happy Food Services Division</a:t>
          </a:r>
        </a:p>
      </dsp:txBody>
      <dsp:txXfrm>
        <a:off x="7203357" y="929439"/>
        <a:ext cx="1036719" cy="1036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92712-5DFE-4A85-A0B5-31553E512C5C}">
      <dsp:nvSpPr>
        <dsp:cNvPr id="0" name=""/>
        <dsp:cNvSpPr/>
      </dsp:nvSpPr>
      <dsp:spPr>
        <a:xfrm>
          <a:off x="1190891" y="222884"/>
          <a:ext cx="2880360" cy="2880360"/>
        </a:xfrm>
        <a:prstGeom prst="pie">
          <a:avLst>
            <a:gd name="adj1" fmla="val 16200000"/>
            <a:gd name="adj2" fmla="val 18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Process</a:t>
          </a:r>
        </a:p>
      </dsp:txBody>
      <dsp:txXfrm>
        <a:off x="2708910" y="833247"/>
        <a:ext cx="1028700" cy="857250"/>
      </dsp:txXfrm>
    </dsp:sp>
    <dsp:sp modelId="{45DEBCDF-6D47-446F-A195-B721975F4D6D}">
      <dsp:nvSpPr>
        <dsp:cNvPr id="0" name=""/>
        <dsp:cNvSpPr/>
      </dsp:nvSpPr>
      <dsp:spPr>
        <a:xfrm>
          <a:off x="1131570" y="325754"/>
          <a:ext cx="2880360" cy="2880360"/>
        </a:xfrm>
        <a:prstGeom prst="pie">
          <a:avLst>
            <a:gd name="adj1" fmla="val 1800000"/>
            <a:gd name="adj2" fmla="val 90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Product</a:t>
          </a:r>
        </a:p>
      </dsp:txBody>
      <dsp:txXfrm>
        <a:off x="1817370" y="2194560"/>
        <a:ext cx="1543050" cy="754380"/>
      </dsp:txXfrm>
    </dsp:sp>
    <dsp:sp modelId="{3D67A535-A637-414A-8F63-6932B6439AEA}">
      <dsp:nvSpPr>
        <dsp:cNvPr id="0" name=""/>
        <dsp:cNvSpPr/>
      </dsp:nvSpPr>
      <dsp:spPr>
        <a:xfrm>
          <a:off x="1072248" y="222884"/>
          <a:ext cx="2880360" cy="2880360"/>
        </a:xfrm>
        <a:prstGeom prst="pie">
          <a:avLst>
            <a:gd name="adj1" fmla="val 90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People</a:t>
          </a:r>
        </a:p>
      </dsp:txBody>
      <dsp:txXfrm>
        <a:off x="1405890" y="833247"/>
        <a:ext cx="1028700" cy="857250"/>
      </dsp:txXfrm>
    </dsp:sp>
    <dsp:sp modelId="{7FB8DC6C-3F6C-4E51-A3A1-75C20ACFA04D}">
      <dsp:nvSpPr>
        <dsp:cNvPr id="0" name=""/>
        <dsp:cNvSpPr/>
      </dsp:nvSpPr>
      <dsp:spPr>
        <a:xfrm>
          <a:off x="1012821" y="44576"/>
          <a:ext cx="3236976" cy="3236976"/>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0030C8-790A-4EE3-AD26-DE03F6199E34}">
      <dsp:nvSpPr>
        <dsp:cNvPr id="0" name=""/>
        <dsp:cNvSpPr/>
      </dsp:nvSpPr>
      <dsp:spPr>
        <a:xfrm>
          <a:off x="953261" y="147264"/>
          <a:ext cx="3236976" cy="3236976"/>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DE282C-4E51-4CCE-8160-B44338796E74}">
      <dsp:nvSpPr>
        <dsp:cNvPr id="0" name=""/>
        <dsp:cNvSpPr/>
      </dsp:nvSpPr>
      <dsp:spPr>
        <a:xfrm>
          <a:off x="893702" y="44576"/>
          <a:ext cx="3236976" cy="3236976"/>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85DA1-2186-49B4-A2A6-699744D6B14D}">
      <dsp:nvSpPr>
        <dsp:cNvPr id="0" name=""/>
        <dsp:cNvSpPr/>
      </dsp:nvSpPr>
      <dsp:spPr>
        <a:xfrm rot="10800000">
          <a:off x="1469778" y="2011"/>
          <a:ext cx="4965954" cy="875820"/>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621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BIC Tracking Tool</a:t>
          </a:r>
        </a:p>
      </dsp:txBody>
      <dsp:txXfrm rot="10800000">
        <a:off x="1688733" y="2011"/>
        <a:ext cx="4746999" cy="875820"/>
      </dsp:txXfrm>
    </dsp:sp>
    <dsp:sp modelId="{9342FADE-3108-454E-884C-0F9AB22AD8B7}">
      <dsp:nvSpPr>
        <dsp:cNvPr id="0" name=""/>
        <dsp:cNvSpPr/>
      </dsp:nvSpPr>
      <dsp:spPr>
        <a:xfrm>
          <a:off x="1031867" y="2011"/>
          <a:ext cx="875820" cy="8758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5AE8410-6B83-4EC0-9835-5311C9B4EE22}">
      <dsp:nvSpPr>
        <dsp:cNvPr id="0" name=""/>
        <dsp:cNvSpPr/>
      </dsp:nvSpPr>
      <dsp:spPr>
        <a:xfrm rot="10800000">
          <a:off x="1469778" y="1139271"/>
          <a:ext cx="4965954" cy="875820"/>
        </a:xfrm>
        <a:prstGeom prst="homePlate">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621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Lunch Production Record</a:t>
          </a:r>
        </a:p>
      </dsp:txBody>
      <dsp:txXfrm rot="10800000">
        <a:off x="1688733" y="1139271"/>
        <a:ext cx="4746999" cy="875820"/>
      </dsp:txXfrm>
    </dsp:sp>
    <dsp:sp modelId="{6DA0417F-5528-416E-9447-7F32660D5CAE}">
      <dsp:nvSpPr>
        <dsp:cNvPr id="0" name=""/>
        <dsp:cNvSpPr/>
      </dsp:nvSpPr>
      <dsp:spPr>
        <a:xfrm>
          <a:off x="1031867" y="1139271"/>
          <a:ext cx="875820" cy="87582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5000" r="-4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9D83C46-72B7-457B-B722-8719E7D506D3}">
      <dsp:nvSpPr>
        <dsp:cNvPr id="0" name=""/>
        <dsp:cNvSpPr/>
      </dsp:nvSpPr>
      <dsp:spPr>
        <a:xfrm rot="10800000">
          <a:off x="1469778" y="2276530"/>
          <a:ext cx="4965954" cy="875820"/>
        </a:xfrm>
        <a:prstGeom prst="homePlate">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621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Supper Meal Count Form </a:t>
          </a:r>
        </a:p>
      </dsp:txBody>
      <dsp:txXfrm rot="10800000">
        <a:off x="1688733" y="2276530"/>
        <a:ext cx="4746999" cy="875820"/>
      </dsp:txXfrm>
    </dsp:sp>
    <dsp:sp modelId="{FB1143E2-B886-4A3E-9363-A16D783DCB3F}">
      <dsp:nvSpPr>
        <dsp:cNvPr id="0" name=""/>
        <dsp:cNvSpPr/>
      </dsp:nvSpPr>
      <dsp:spPr>
        <a:xfrm>
          <a:off x="1031867" y="2276530"/>
          <a:ext cx="875820" cy="87582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5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Tree>
    <p:extLst>
      <p:ext uri="{BB962C8B-B14F-4D97-AF65-F5344CB8AC3E}">
        <p14:creationId xmlns:p14="http://schemas.microsoft.com/office/powerpoint/2010/main" val="975933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51512FF-5DAC-4CCD-B670-08B5F886C390}" type="datetimeFigureOut">
              <a:rPr lang="en-US"/>
              <a:pPr>
                <a:defRPr/>
              </a:pPr>
              <a:t>7/19/2017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53A9A4A-0C8D-421E-8C7F-0E26A624838A}" type="slidenum">
              <a:rPr lang="en-US"/>
              <a:pPr>
                <a:defRPr/>
              </a:pPr>
              <a:t>‹#›</a:t>
            </a:fld>
            <a:endParaRPr lang="en-US"/>
          </a:p>
        </p:txBody>
      </p:sp>
    </p:spTree>
    <p:extLst>
      <p:ext uri="{BB962C8B-B14F-4D97-AF65-F5344CB8AC3E}">
        <p14:creationId xmlns:p14="http://schemas.microsoft.com/office/powerpoint/2010/main" val="3220403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TELL: THIS IS JUST A PLACE HOLDER FOR SCREEN BEFORE THE PRESENTATION IS READY TO BEGIN</a:t>
            </a:r>
            <a:endParaRPr lang="en-US" altLang="en-US" dirty="0"/>
          </a:p>
          <a:p>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21097E-F493-44A0-BE82-25D866D767A4}"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TELL: </a:t>
            </a:r>
            <a:r>
              <a:rPr lang="en-US" altLang="en-US" b="0" dirty="0"/>
              <a:t>Let’s take a look at the 3 P’s in action. </a:t>
            </a:r>
            <a:r>
              <a:rPr lang="en-US" altLang="en-US" sz="1200" dirty="0"/>
              <a:t>Buffalo Wild Wings employees have been eyeballing recipes. The manager notices that the sales for the month of January decreased, however the cost of goods for the month saw a 12%increase.</a:t>
            </a:r>
          </a:p>
          <a:p>
            <a:endParaRPr lang="en-US" altLang="en-US" b="1" dirty="0"/>
          </a:p>
          <a:p>
            <a:endParaRPr lang="en-US" sz="1200" kern="1200" dirty="0">
              <a:solidFill>
                <a:schemeClr val="tx1"/>
              </a:solidFill>
              <a:effectLst/>
              <a:latin typeface="+mn-lt"/>
              <a:ea typeface="+mn-ea"/>
              <a:cs typeface="+mn-cs"/>
            </a:endParaRPr>
          </a:p>
          <a:p>
            <a:pPr eaLnBrk="1" hangingPunct="1">
              <a:spcBef>
                <a:spcPct val="0"/>
              </a:spcBef>
              <a:defRPr/>
            </a:pPr>
            <a:r>
              <a:rPr lang="en-US" altLang="en-US" b="1" dirty="0"/>
              <a:t>NEXT SLIDE:</a:t>
            </a:r>
          </a:p>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3D970B-AF3E-4004-A18E-3B7FF4A77D90}" type="slidenum">
              <a:rPr lang="en-US" altLang="en-US" sz="1200" smtClean="0"/>
              <a:pPr/>
              <a:t>10</a:t>
            </a:fld>
            <a:endParaRPr lang="en-US" altLang="en-US" sz="1200"/>
          </a:p>
        </p:txBody>
      </p:sp>
    </p:spTree>
    <p:extLst>
      <p:ext uri="{BB962C8B-B14F-4D97-AF65-F5344CB8AC3E}">
        <p14:creationId xmlns:p14="http://schemas.microsoft.com/office/powerpoint/2010/main" val="380229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Ask: </a:t>
            </a:r>
            <a:r>
              <a:rPr lang="en-US" altLang="en-US" b="0" dirty="0"/>
              <a:t>The increased food cost is a result of the what? Is it the people, process or product?</a:t>
            </a:r>
          </a:p>
          <a:p>
            <a:endParaRPr lang="en-US" altLang="en-US" b="0" dirty="0"/>
          </a:p>
          <a:p>
            <a:r>
              <a:rPr lang="en-US" altLang="en-US" b="1" dirty="0"/>
              <a:t>Click: </a:t>
            </a:r>
            <a:r>
              <a:rPr lang="en-US" altLang="en-US" b="0" dirty="0"/>
              <a:t>It’s the people. </a:t>
            </a:r>
            <a:r>
              <a:rPr lang="en-US" altLang="en-US" sz="2400" dirty="0"/>
              <a:t>The people not following recipes led to the increased cost for Buffalo Wild Wings during a month where costs should’ve decreased.</a:t>
            </a:r>
            <a:endParaRPr lang="en-US" altLang="en-US" b="1" dirty="0"/>
          </a:p>
          <a:p>
            <a:endParaRPr lang="en-US" sz="1200" kern="1200" dirty="0">
              <a:solidFill>
                <a:schemeClr val="tx1"/>
              </a:solidFill>
              <a:effectLst/>
              <a:latin typeface="+mn-lt"/>
              <a:ea typeface="+mn-ea"/>
              <a:cs typeface="+mn-cs"/>
            </a:endParaRPr>
          </a:p>
          <a:p>
            <a:pPr eaLnBrk="1" hangingPunct="1">
              <a:spcBef>
                <a:spcPct val="0"/>
              </a:spcBef>
              <a:defRPr/>
            </a:pPr>
            <a:r>
              <a:rPr lang="en-US" altLang="en-US" b="1" dirty="0"/>
              <a:t>NEXT SLIDE:</a:t>
            </a:r>
          </a:p>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3D970B-AF3E-4004-A18E-3B7FF4A77D90}" type="slidenum">
              <a:rPr lang="en-US" altLang="en-US" sz="1200" smtClean="0"/>
              <a:pPr/>
              <a:t>11</a:t>
            </a:fld>
            <a:endParaRPr lang="en-US" altLang="en-US" sz="1200"/>
          </a:p>
        </p:txBody>
      </p:sp>
    </p:spTree>
    <p:extLst>
      <p:ext uri="{BB962C8B-B14F-4D97-AF65-F5344CB8AC3E}">
        <p14:creationId xmlns:p14="http://schemas.microsoft.com/office/powerpoint/2010/main" val="4168880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TELL: </a:t>
            </a:r>
            <a:r>
              <a:rPr lang="en-US" altLang="en-US" b="0" dirty="0"/>
              <a:t> Our last example shows the ever so popular </a:t>
            </a:r>
            <a:r>
              <a:rPr lang="en-US" altLang="en-US" sz="1200" dirty="0"/>
              <a:t>Chipotle that was recently in the news for having contaminated lettuce served to customers as a result of not being cleaned by the vendor properly. This has led to many customers getting sick.</a:t>
            </a:r>
          </a:p>
          <a:p>
            <a:endParaRPr lang="en-US" altLang="en-US" b="1" dirty="0"/>
          </a:p>
          <a:p>
            <a:endParaRPr lang="en-US" sz="1200" kern="1200" dirty="0">
              <a:solidFill>
                <a:schemeClr val="tx1"/>
              </a:solidFill>
              <a:effectLst/>
              <a:latin typeface="+mn-lt"/>
              <a:ea typeface="+mn-ea"/>
              <a:cs typeface="+mn-cs"/>
            </a:endParaRPr>
          </a:p>
          <a:p>
            <a:pPr eaLnBrk="1" hangingPunct="1">
              <a:spcBef>
                <a:spcPct val="0"/>
              </a:spcBef>
              <a:defRPr/>
            </a:pPr>
            <a:r>
              <a:rPr lang="en-US" altLang="en-US" b="1" dirty="0"/>
              <a:t>NEXT SLIDE:</a:t>
            </a:r>
          </a:p>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3D970B-AF3E-4004-A18E-3B7FF4A77D90}" type="slidenum">
              <a:rPr lang="en-US" altLang="en-US" sz="1200" smtClean="0"/>
              <a:pPr/>
              <a:t>12</a:t>
            </a:fld>
            <a:endParaRPr lang="en-US" altLang="en-US" sz="1200"/>
          </a:p>
        </p:txBody>
      </p:sp>
    </p:spTree>
    <p:extLst>
      <p:ext uri="{BB962C8B-B14F-4D97-AF65-F5344CB8AC3E}">
        <p14:creationId xmlns:p14="http://schemas.microsoft.com/office/powerpoint/2010/main" val="4066418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Ask:</a:t>
            </a:r>
            <a:r>
              <a:rPr lang="en-US" altLang="en-US" b="0" dirty="0"/>
              <a:t> Which P has been affected? Is it the people, process or product?</a:t>
            </a:r>
          </a:p>
          <a:p>
            <a:endParaRPr lang="en-US" altLang="en-US" b="0" dirty="0"/>
          </a:p>
          <a:p>
            <a:r>
              <a:rPr lang="en-US" altLang="en-US" b="1" dirty="0"/>
              <a:t>Click: </a:t>
            </a:r>
            <a:r>
              <a:rPr lang="en-US" altLang="en-US" b="0" dirty="0"/>
              <a:t>It’s the process. The process was highly affected for chipotle by it’s vendor which led to an unfavorable product, the result was a decrease in sales and a financial loss.</a:t>
            </a:r>
            <a:endParaRPr lang="en-US" sz="1200" kern="1200" dirty="0">
              <a:solidFill>
                <a:schemeClr val="tx1"/>
              </a:solidFill>
              <a:effectLst/>
              <a:latin typeface="+mn-lt"/>
              <a:ea typeface="+mn-ea"/>
              <a:cs typeface="+mn-cs"/>
            </a:endParaRPr>
          </a:p>
          <a:p>
            <a:pPr eaLnBrk="1" hangingPunct="1">
              <a:spcBef>
                <a:spcPct val="0"/>
              </a:spcBef>
              <a:defRPr/>
            </a:pPr>
            <a:r>
              <a:rPr lang="en-US" altLang="en-US" b="1" dirty="0"/>
              <a:t>NEXT SLIDE:</a:t>
            </a:r>
          </a:p>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3D970B-AF3E-4004-A18E-3B7FF4A77D90}" type="slidenum">
              <a:rPr lang="en-US" altLang="en-US" sz="1200" smtClean="0"/>
              <a:pPr/>
              <a:t>13</a:t>
            </a:fld>
            <a:endParaRPr lang="en-US" altLang="en-US" sz="1200"/>
          </a:p>
        </p:txBody>
      </p:sp>
    </p:spTree>
    <p:extLst>
      <p:ext uri="{BB962C8B-B14F-4D97-AF65-F5344CB8AC3E}">
        <p14:creationId xmlns:p14="http://schemas.microsoft.com/office/powerpoint/2010/main" val="1886716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TELL: </a:t>
            </a:r>
            <a:r>
              <a:rPr lang="en-US" altLang="en-US" sz="1200" b="0" dirty="0"/>
              <a:t>In this example, </a:t>
            </a:r>
            <a:r>
              <a:rPr lang="en-US" altLang="en-US" sz="1200" dirty="0"/>
              <a:t>Dominos Pizza has seen lower sales than Papa Johns. Through customer survey they realized customers complained the most about there crust being too dry and unappealing in taste.</a:t>
            </a:r>
            <a:endParaRPr lang="en-US" altLang="en-US" sz="1200" b="1" dirty="0"/>
          </a:p>
          <a:p>
            <a:endParaRPr lang="en-US" sz="1200" kern="1200" dirty="0">
              <a:solidFill>
                <a:schemeClr val="tx1"/>
              </a:solidFill>
              <a:effectLst/>
              <a:latin typeface="+mn-lt"/>
              <a:ea typeface="+mn-ea"/>
              <a:cs typeface="+mn-cs"/>
            </a:endParaRPr>
          </a:p>
          <a:p>
            <a:pPr eaLnBrk="1" hangingPunct="1">
              <a:spcBef>
                <a:spcPct val="0"/>
              </a:spcBef>
              <a:defRPr/>
            </a:pPr>
            <a:r>
              <a:rPr lang="en-US" altLang="en-US" sz="1200" b="1" dirty="0"/>
              <a:t>NEXT SLIDE:</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3D970B-AF3E-4004-A18E-3B7FF4A77D90}" type="slidenum">
              <a:rPr lang="en-US" altLang="en-US" sz="1200" smtClean="0"/>
              <a:pPr/>
              <a:t>14</a:t>
            </a:fld>
            <a:endParaRPr lang="en-US" altLang="en-US" sz="1200"/>
          </a:p>
        </p:txBody>
      </p:sp>
    </p:spTree>
    <p:extLst>
      <p:ext uri="{BB962C8B-B14F-4D97-AF65-F5344CB8AC3E}">
        <p14:creationId xmlns:p14="http://schemas.microsoft.com/office/powerpoint/2010/main" val="3207748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Ask: </a:t>
            </a:r>
            <a:r>
              <a:rPr lang="en-US" altLang="en-US" b="0" dirty="0"/>
              <a:t>Which P can be improved? Is it the people, process or product?</a:t>
            </a:r>
          </a:p>
          <a:p>
            <a:endParaRPr lang="en-US" altLang="en-US" b="0" dirty="0"/>
          </a:p>
          <a:p>
            <a:r>
              <a:rPr lang="en-US" altLang="en-US" b="1" dirty="0"/>
              <a:t>Click: </a:t>
            </a:r>
            <a:r>
              <a:rPr lang="en-US" altLang="en-US" b="0" dirty="0"/>
              <a:t>It’s the product. The product itself needed to go through a change in order to suit customer’s and not fail.</a:t>
            </a:r>
            <a:endParaRPr lang="en-US" altLang="en-US" b="1" dirty="0"/>
          </a:p>
          <a:p>
            <a:endParaRPr lang="en-US" sz="1200" kern="1200" dirty="0">
              <a:solidFill>
                <a:schemeClr val="tx1"/>
              </a:solidFill>
              <a:effectLst/>
              <a:latin typeface="+mn-lt"/>
              <a:ea typeface="+mn-ea"/>
              <a:cs typeface="+mn-cs"/>
            </a:endParaRPr>
          </a:p>
          <a:p>
            <a:pPr eaLnBrk="1" hangingPunct="1">
              <a:spcBef>
                <a:spcPct val="0"/>
              </a:spcBef>
              <a:defRPr/>
            </a:pPr>
            <a:r>
              <a:rPr lang="en-US" altLang="en-US" b="1" dirty="0"/>
              <a:t>NEXT SLIDE:</a:t>
            </a:r>
          </a:p>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3D970B-AF3E-4004-A18E-3B7FF4A77D90}" type="slidenum">
              <a:rPr lang="en-US" altLang="en-US" sz="1200" smtClean="0"/>
              <a:pPr/>
              <a:t>15</a:t>
            </a:fld>
            <a:endParaRPr lang="en-US" altLang="en-US" sz="1200"/>
          </a:p>
        </p:txBody>
      </p:sp>
    </p:spTree>
    <p:extLst>
      <p:ext uri="{BB962C8B-B14F-4D97-AF65-F5344CB8AC3E}">
        <p14:creationId xmlns:p14="http://schemas.microsoft.com/office/powerpoint/2010/main" val="2245646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altLang="en-US" b="1" dirty="0"/>
              <a:t>TELL: </a:t>
            </a:r>
            <a:r>
              <a:rPr lang="en-US" altLang="en-US" b="0" dirty="0"/>
              <a:t>You may be asking yourself how does this relate to forecasting, food ordering, and waste reduction. Well it’s all about consistency. To reduce waste, it does start with the attention that you and your staff gives to the product for your customers. Make the most out of every opportunity to get customers to come back. Doing so will lead to increased participation and a customer base that is actually consuming what we give them. </a:t>
            </a:r>
            <a:endParaRPr lang="en-US" altLang="en-US" b="1" dirty="0"/>
          </a:p>
          <a:p>
            <a:pPr eaLnBrk="0" fontAlgn="base" hangingPunct="0"/>
            <a:endParaRPr lang="en-US" altLang="en-US" dirty="0"/>
          </a:p>
          <a:p>
            <a:pPr>
              <a:defRPr/>
            </a:pPr>
            <a:r>
              <a:rPr lang="en-US" altLang="en-US" b="1" dirty="0"/>
              <a:t>NEXT SLIDE:</a:t>
            </a:r>
          </a:p>
          <a:p>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84B998-DA93-4C16-B2B3-DD235D0F4EFA}" type="slidenum">
              <a:rPr lang="en-US" altLang="en-US" sz="1200" smtClean="0"/>
              <a:pPr/>
              <a:t>16</a:t>
            </a:fld>
            <a:endParaRPr lang="en-US" altLang="en-US" sz="1200"/>
          </a:p>
        </p:txBody>
      </p:sp>
    </p:spTree>
    <p:extLst>
      <p:ext uri="{BB962C8B-B14F-4D97-AF65-F5344CB8AC3E}">
        <p14:creationId xmlns:p14="http://schemas.microsoft.com/office/powerpoint/2010/main" val="1638308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1800"/>
              </a:spcAft>
              <a:buNone/>
            </a:pPr>
            <a:r>
              <a:rPr lang="en-US" altLang="en-US" b="1" dirty="0"/>
              <a:t>TELL: </a:t>
            </a:r>
            <a:r>
              <a:rPr lang="en-US" altLang="en-US" b="0" dirty="0"/>
              <a:t>Let’s dive into daily forecasting. Proper forecasting of meals on a daily basis can reduce food cost and waste. Continually make adjustments to the daily forecast of meals will result in eliminating over and excess production of food items, lowering food costs, reducing unnecessary labor costs, forecasting more accurately and utilizing information more frequently which leads to ordering correct amounts.</a:t>
            </a:r>
            <a:endParaRPr lang="en-US" altLang="en-US" sz="2400" dirty="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17</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320044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TELL: </a:t>
            </a:r>
            <a:r>
              <a:rPr lang="en-US" altLang="en-US" b="0" dirty="0"/>
              <a:t>Forecasting should always use accurate and relevant data. As managers it is important to utilize the tools and information available to avoid inaccuracies in ordering and food production. The 3 forms we’ll discuss will show you how to provide accurate information to your forecasts.</a:t>
            </a:r>
            <a:endParaRPr lang="en-US" dirty="0"/>
          </a:p>
        </p:txBody>
      </p:sp>
      <p:sp>
        <p:nvSpPr>
          <p:cNvPr id="4" name="Slide Number Placeholder 3"/>
          <p:cNvSpPr>
            <a:spLocks noGrp="1"/>
          </p:cNvSpPr>
          <p:nvPr>
            <p:ph type="sldNum" sz="quarter" idx="10"/>
          </p:nvPr>
        </p:nvSpPr>
        <p:spPr/>
        <p:txBody>
          <a:bodyPr/>
          <a:lstStyle/>
          <a:p>
            <a:pPr>
              <a:defRPr/>
            </a:pPr>
            <a:fld id="{E53A9A4A-0C8D-421E-8C7F-0E26A624838A}" type="slidenum">
              <a:rPr lang="en-US" smtClean="0"/>
              <a:pPr>
                <a:defRPr/>
              </a:pPr>
              <a:t>18</a:t>
            </a:fld>
            <a:endParaRPr lang="en-US"/>
          </a:p>
        </p:txBody>
      </p:sp>
    </p:spTree>
    <p:extLst>
      <p:ext uri="{BB962C8B-B14F-4D97-AF65-F5344CB8AC3E}">
        <p14:creationId xmlns:p14="http://schemas.microsoft.com/office/powerpoint/2010/main" val="607885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TELL: </a:t>
            </a:r>
            <a:r>
              <a:rPr lang="en-US" altLang="en-US" b="0" dirty="0"/>
              <a:t>With the BIC tracking tool, tracking consumption of breakfast items provides the food service managers with useful data to learn patterns in student preferences and be able to order accordingly. This report is used to forecast accurately for each food item. This will also guide food services staff when packing the BIC bags.</a:t>
            </a:r>
            <a:endParaRPr lang="en-US" dirty="0"/>
          </a:p>
        </p:txBody>
      </p:sp>
      <p:sp>
        <p:nvSpPr>
          <p:cNvPr id="4" name="Slide Number Placeholder 3"/>
          <p:cNvSpPr>
            <a:spLocks noGrp="1"/>
          </p:cNvSpPr>
          <p:nvPr>
            <p:ph type="sldNum" sz="quarter" idx="10"/>
          </p:nvPr>
        </p:nvSpPr>
        <p:spPr/>
        <p:txBody>
          <a:bodyPr/>
          <a:lstStyle/>
          <a:p>
            <a:pPr>
              <a:defRPr/>
            </a:pPr>
            <a:fld id="{E53A9A4A-0C8D-421E-8C7F-0E26A624838A}" type="slidenum">
              <a:rPr lang="en-US" smtClean="0"/>
              <a:pPr>
                <a:defRPr/>
              </a:pPr>
              <a:t>19</a:t>
            </a:fld>
            <a:endParaRPr lang="en-US"/>
          </a:p>
        </p:txBody>
      </p:sp>
    </p:spTree>
    <p:extLst>
      <p:ext uri="{BB962C8B-B14F-4D97-AF65-F5344CB8AC3E}">
        <p14:creationId xmlns:p14="http://schemas.microsoft.com/office/powerpoint/2010/main" val="360375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TELL: </a:t>
            </a:r>
            <a:r>
              <a:rPr lang="en-US" altLang="en-US" b="0" dirty="0"/>
              <a:t>Welcome to the Food Ordering, forecasting and waste reduction training for the 2017 LAUSD food services managers orientation.</a:t>
            </a: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21097E-F493-44A0-BE82-25D866D767A4}" type="slidenum">
              <a:rPr lang="en-US" altLang="en-US" sz="1200" smtClean="0"/>
              <a:pPr/>
              <a:t>2</a:t>
            </a:fld>
            <a:endParaRPr lang="en-US" altLang="en-US" sz="1200"/>
          </a:p>
        </p:txBody>
      </p:sp>
    </p:spTree>
    <p:extLst>
      <p:ext uri="{BB962C8B-B14F-4D97-AF65-F5344CB8AC3E}">
        <p14:creationId xmlns:p14="http://schemas.microsoft.com/office/powerpoint/2010/main" val="2458261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TELL: </a:t>
            </a:r>
            <a:r>
              <a:rPr lang="en-US" altLang="en-US" b="0" dirty="0"/>
              <a:t>With lunch production records it is important to know that these records go beyond the numbers. They guide managers on what amounts to prepare and how that will satisfy all of our customers preferences throughout meal service. What we mean by this is to understand how to prepare and serve amounts that allow options for all customers. For example, on a day where we are serving hamburgers and tuna sandwiches, prepare enough sandwiches and serve them in a way that the first student that walks through the line will have the same options as the last student that comes through the line.</a:t>
            </a:r>
            <a:endParaRPr lang="en-US" dirty="0"/>
          </a:p>
        </p:txBody>
      </p:sp>
      <p:sp>
        <p:nvSpPr>
          <p:cNvPr id="4" name="Slide Number Placeholder 3"/>
          <p:cNvSpPr>
            <a:spLocks noGrp="1"/>
          </p:cNvSpPr>
          <p:nvPr>
            <p:ph type="sldNum" sz="quarter" idx="10"/>
          </p:nvPr>
        </p:nvSpPr>
        <p:spPr/>
        <p:txBody>
          <a:bodyPr/>
          <a:lstStyle/>
          <a:p>
            <a:pPr>
              <a:defRPr/>
            </a:pPr>
            <a:fld id="{E53A9A4A-0C8D-421E-8C7F-0E26A624838A}" type="slidenum">
              <a:rPr lang="en-US" smtClean="0"/>
              <a:pPr>
                <a:defRPr/>
              </a:pPr>
              <a:t>20</a:t>
            </a:fld>
            <a:endParaRPr lang="en-US"/>
          </a:p>
        </p:txBody>
      </p:sp>
    </p:spTree>
    <p:extLst>
      <p:ext uri="{BB962C8B-B14F-4D97-AF65-F5344CB8AC3E}">
        <p14:creationId xmlns:p14="http://schemas.microsoft.com/office/powerpoint/2010/main" val="4101756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altLang="en-US" b="1" dirty="0"/>
              <a:t>TELL: </a:t>
            </a:r>
            <a:r>
              <a:rPr lang="en-US" altLang="en-US" b="0" dirty="0"/>
              <a:t>Food services has benefited from the success of our supper program thanks to managers throughout the district implementing hot supper. When it come to supper forecasts, we want to understand meal counts and production based on actual figures from our supper meal count form. This allows us to maximize our abilities to reach every potential customer. </a:t>
            </a:r>
            <a:r>
              <a:rPr lang="en-US" sz="1200" dirty="0"/>
              <a:t>Remember to base your production counts on the data from your meal count forms and pay attention to menus for the day and how participation is affected by popularity of that item.</a:t>
            </a:r>
          </a:p>
          <a:p>
            <a:endParaRPr lang="en-US" dirty="0"/>
          </a:p>
        </p:txBody>
      </p:sp>
      <p:sp>
        <p:nvSpPr>
          <p:cNvPr id="4" name="Slide Number Placeholder 3"/>
          <p:cNvSpPr>
            <a:spLocks noGrp="1"/>
          </p:cNvSpPr>
          <p:nvPr>
            <p:ph type="sldNum" sz="quarter" idx="10"/>
          </p:nvPr>
        </p:nvSpPr>
        <p:spPr/>
        <p:txBody>
          <a:bodyPr/>
          <a:lstStyle/>
          <a:p>
            <a:pPr>
              <a:defRPr/>
            </a:pPr>
            <a:fld id="{E53A9A4A-0C8D-421E-8C7F-0E26A624838A}" type="slidenum">
              <a:rPr lang="en-US" smtClean="0"/>
              <a:pPr>
                <a:defRPr/>
              </a:pPr>
              <a:t>21</a:t>
            </a:fld>
            <a:endParaRPr lang="en-US"/>
          </a:p>
        </p:txBody>
      </p:sp>
    </p:spTree>
    <p:extLst>
      <p:ext uri="{BB962C8B-B14F-4D97-AF65-F5344CB8AC3E}">
        <p14:creationId xmlns:p14="http://schemas.microsoft.com/office/powerpoint/2010/main" val="2071858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200" b="1" dirty="0"/>
              <a:t>TELL: </a:t>
            </a:r>
            <a:r>
              <a:rPr lang="en-US" altLang="en-US" sz="1200" dirty="0"/>
              <a:t>Following the ordering calendar will ensure successful ordering that avoids discrepancies. Follow the steps below in order: process </a:t>
            </a:r>
            <a:r>
              <a:rPr lang="en-US" altLang="en-US" sz="1200" dirty="0" err="1"/>
              <a:t>ez</a:t>
            </a:r>
            <a:r>
              <a:rPr lang="en-US" altLang="en-US" sz="1200" dirty="0"/>
              <a:t> steps, creates production records and shopping lists, edit and save shopping lists, allows adjustments to be made based on what current inventory levels are, complete shopping lists, and completion of orders once double checked for any errors.</a:t>
            </a:r>
          </a:p>
          <a:p>
            <a:pPr fontAlgn="base"/>
            <a:endParaRPr lang="en-US" altLang="en-US" sz="120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B2EC90-2721-4C1C-A971-710FC2C9C0AD}" type="slidenum">
              <a:rPr lang="en-US" altLang="en-US" sz="1200" smtClean="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1000"/>
              </a:spcAft>
              <a:buNone/>
            </a:pPr>
            <a:r>
              <a:rPr lang="en-US" altLang="en-US" sz="1200" b="1" dirty="0"/>
              <a:t>TELL:  </a:t>
            </a:r>
            <a:r>
              <a:rPr lang="en-US" altLang="en-US" sz="1200" dirty="0">
                <a:solidFill>
                  <a:srgbClr val="000000"/>
                </a:solidFill>
              </a:rPr>
              <a:t>Forecasting of meals within CMS gives the FSM an opportunity to plan menu quantities and create shopping list based on the delivery schedule of the school site. 2 Weeks prior to delivery. Follow CMS calendar for changes. Generates appropriate amounts for recipes.</a:t>
            </a:r>
          </a:p>
          <a:p>
            <a:pPr eaLnBrk="0" fontAlgn="base" hangingPunct="0"/>
            <a:endParaRPr lang="en-US" altLang="en-US" sz="1200" b="1" dirty="0"/>
          </a:p>
          <a:p>
            <a:pPr eaLnBrk="0" fontAlgn="base" hangingPunct="0"/>
            <a:endParaRPr lang="en-US" altLang="en-US" sz="1200" b="1" dirty="0"/>
          </a:p>
          <a:p>
            <a:pPr eaLnBrk="0" fontAlgn="base" hangingPunct="0"/>
            <a:r>
              <a:rPr lang="en-US" altLang="en-US" sz="1200" b="1" dirty="0"/>
              <a:t>NEXT SLIDE:</a:t>
            </a:r>
          </a:p>
          <a:p>
            <a:endParaRPr lang="en-US" altLang="en-US" sz="1200"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86594DC-8444-4ED6-9424-4923345D2F28}" type="slidenum">
              <a:rPr lang="en-US" altLang="en-US" sz="1200" smtClean="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285750">
              <a:lnSpc>
                <a:spcPct val="90000"/>
              </a:lnSpc>
              <a:spcBef>
                <a:spcPts val="0"/>
              </a:spcBef>
              <a:spcAft>
                <a:spcPts val="400"/>
              </a:spcAft>
            </a:pPr>
            <a:r>
              <a:rPr lang="en-US" altLang="en-US" sz="1200" b="1" dirty="0"/>
              <a:t>TELL:  </a:t>
            </a:r>
            <a:r>
              <a:rPr lang="en-US" altLang="en-US" sz="1200" b="0" dirty="0"/>
              <a:t>When forecasting for off-sites, complete menu forecast for each off-site, do </a:t>
            </a:r>
            <a:r>
              <a:rPr lang="en-US" altLang="en-US" sz="1200" b="0" u="sng" dirty="0"/>
              <a:t>not</a:t>
            </a:r>
            <a:r>
              <a:rPr lang="en-US" altLang="en-US" sz="1200" b="0" dirty="0"/>
              <a:t> process the menu forecast, manually add quantities to main site shopping list, do not forecast the same amount for all menu items (e.g., 50 calzone, 50 tater tots, 50 broccoli, 50 apples, 50 milk).</a:t>
            </a:r>
          </a:p>
          <a:p>
            <a:pPr eaLnBrk="0" fontAlgn="base" hangingPunct="0"/>
            <a:endParaRPr lang="en-US" altLang="en-US" sz="1200" b="1" dirty="0"/>
          </a:p>
          <a:p>
            <a:pPr eaLnBrk="0" fontAlgn="base" hangingPunct="0"/>
            <a:endParaRPr lang="en-US" altLang="en-US" sz="1200" b="1" dirty="0"/>
          </a:p>
          <a:p>
            <a:pPr eaLnBrk="0" fontAlgn="base" hangingPunct="0"/>
            <a:r>
              <a:rPr lang="en-US" altLang="en-US" sz="1200" b="1" dirty="0"/>
              <a:t>NEXT SLIDE:</a:t>
            </a:r>
          </a:p>
          <a:p>
            <a:endParaRPr lang="en-US" altLang="en-US" sz="1200"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86594DC-8444-4ED6-9424-4923345D2F28}" type="slidenum">
              <a:rPr lang="en-US" altLang="en-US" sz="1200" smtClean="0"/>
              <a:pPr/>
              <a:t>24</a:t>
            </a:fld>
            <a:endParaRPr lang="en-US" altLang="en-US" sz="1200"/>
          </a:p>
        </p:txBody>
      </p:sp>
    </p:spTree>
    <p:extLst>
      <p:ext uri="{BB962C8B-B14F-4D97-AF65-F5344CB8AC3E}">
        <p14:creationId xmlns:p14="http://schemas.microsoft.com/office/powerpoint/2010/main" val="4032393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1800"/>
              </a:spcBef>
              <a:spcAft>
                <a:spcPts val="1800"/>
              </a:spcAft>
              <a:buNone/>
            </a:pPr>
            <a:r>
              <a:rPr lang="en-US" altLang="en-US" sz="1200" b="1" dirty="0"/>
              <a:t>TELL: </a:t>
            </a:r>
            <a:r>
              <a:rPr lang="en-US" altLang="en-US" sz="1200" b="0" dirty="0"/>
              <a:t>Proper menu planning ensures that there are no food shortages in the cafeteria. EZ-steps are CMS OneSource menu planning tool used to assist managers with the food order process by: keeping track of menu plans on different days and creating shopping list for ordering.</a:t>
            </a:r>
          </a:p>
          <a:p>
            <a:pPr marL="0" indent="0">
              <a:spcBef>
                <a:spcPts val="1800"/>
              </a:spcBef>
              <a:spcAft>
                <a:spcPts val="1800"/>
              </a:spcAft>
              <a:buNone/>
            </a:pPr>
            <a:endParaRPr lang="en-US" altLang="en-US" sz="1200"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25</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046396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0"/>
              </a:spcBef>
              <a:spcAft>
                <a:spcPts val="1000"/>
              </a:spcAft>
              <a:buFont typeface="Wingdings" panose="05000000000000000000" pitchFamily="2" charset="2"/>
              <a:buNone/>
            </a:pPr>
            <a:r>
              <a:rPr lang="en-US" altLang="en-US" b="1" dirty="0"/>
              <a:t>TELL: </a:t>
            </a:r>
            <a:r>
              <a:rPr lang="en-US" altLang="en-US" sz="1200" dirty="0">
                <a:solidFill>
                  <a:srgbClr val="000000"/>
                </a:solidFill>
              </a:rPr>
              <a:t>When processing EZ steps, </a:t>
            </a:r>
            <a:r>
              <a:rPr lang="en-US" altLang="en-US" sz="1200" dirty="0"/>
              <a:t>use the tool</a:t>
            </a:r>
            <a:r>
              <a:rPr lang="en-US" altLang="en-US" sz="1200" dirty="0">
                <a:solidFill>
                  <a:srgbClr val="000000"/>
                </a:solidFill>
              </a:rPr>
              <a:t> to display multiple production histories. </a:t>
            </a:r>
            <a:r>
              <a:rPr lang="en-US" altLang="en-US" sz="1200" dirty="0"/>
              <a:t>The History tab will show the amounts served prior to the dates being processed. A</a:t>
            </a:r>
            <a:r>
              <a:rPr lang="en-US" altLang="en-US" sz="1200" dirty="0">
                <a:solidFill>
                  <a:srgbClr val="000000"/>
                </a:solidFill>
              </a:rPr>
              <a:t>djust the “MP Qty” to a number close to your history to reduce the amount of leftovers.</a:t>
            </a:r>
          </a:p>
          <a:p>
            <a:endParaRPr lang="en-US" dirty="0"/>
          </a:p>
        </p:txBody>
      </p:sp>
      <p:sp>
        <p:nvSpPr>
          <p:cNvPr id="4" name="Slide Number Placeholder 3"/>
          <p:cNvSpPr>
            <a:spLocks noGrp="1"/>
          </p:cNvSpPr>
          <p:nvPr>
            <p:ph type="sldNum" sz="quarter" idx="10"/>
          </p:nvPr>
        </p:nvSpPr>
        <p:spPr/>
        <p:txBody>
          <a:bodyPr/>
          <a:lstStyle/>
          <a:p>
            <a:pPr>
              <a:defRPr/>
            </a:pPr>
            <a:fld id="{E53A9A4A-0C8D-421E-8C7F-0E26A624838A}" type="slidenum">
              <a:rPr lang="en-US" smtClean="0"/>
              <a:pPr>
                <a:defRPr/>
              </a:pPr>
              <a:t>26</a:t>
            </a:fld>
            <a:endParaRPr lang="en-US"/>
          </a:p>
        </p:txBody>
      </p:sp>
    </p:spTree>
    <p:extLst>
      <p:ext uri="{BB962C8B-B14F-4D97-AF65-F5344CB8AC3E}">
        <p14:creationId xmlns:p14="http://schemas.microsoft.com/office/powerpoint/2010/main" val="1128572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1000"/>
              </a:spcAft>
              <a:buNone/>
            </a:pPr>
            <a:r>
              <a:rPr lang="en-US" altLang="en-US" sz="1200" b="1" dirty="0"/>
              <a:t>TELL: </a:t>
            </a:r>
            <a:r>
              <a:rPr lang="en-US" altLang="en-US" sz="1200" dirty="0">
                <a:solidFill>
                  <a:srgbClr val="000000"/>
                </a:solidFill>
              </a:rPr>
              <a:t>Following approved menu plans ensures that USDA nutritional requirements are being met and keeps the inventory rotation within the cafeteria at a constant level.</a:t>
            </a:r>
          </a:p>
          <a:p>
            <a:pPr lvl="1">
              <a:lnSpc>
                <a:spcPct val="90000"/>
              </a:lnSpc>
              <a:spcBef>
                <a:spcPts val="0"/>
              </a:spcBef>
              <a:spcAft>
                <a:spcPts val="400"/>
              </a:spcAft>
              <a:buFont typeface="Wingdings" panose="05000000000000000000" pitchFamily="2" charset="2"/>
              <a:buChar char="Ø"/>
            </a:pPr>
            <a:r>
              <a:rPr lang="en-US" altLang="en-US" sz="1200" dirty="0">
                <a:solidFill>
                  <a:srgbClr val="000000"/>
                </a:solidFill>
              </a:rPr>
              <a:t>Breakfast and Lunch follows a 4 week rotation</a:t>
            </a:r>
          </a:p>
          <a:p>
            <a:pPr lvl="1">
              <a:lnSpc>
                <a:spcPct val="90000"/>
              </a:lnSpc>
              <a:spcBef>
                <a:spcPts val="0"/>
              </a:spcBef>
              <a:spcAft>
                <a:spcPts val="400"/>
              </a:spcAft>
              <a:buFont typeface="Wingdings" panose="05000000000000000000" pitchFamily="2" charset="2"/>
              <a:buChar char="Ø"/>
            </a:pPr>
            <a:r>
              <a:rPr lang="en-US" altLang="en-US" sz="1200" dirty="0">
                <a:solidFill>
                  <a:srgbClr val="000000"/>
                </a:solidFill>
              </a:rPr>
              <a:t>Snack on a 1 week rotation</a:t>
            </a:r>
          </a:p>
          <a:p>
            <a:pPr lvl="1">
              <a:lnSpc>
                <a:spcPct val="90000"/>
              </a:lnSpc>
              <a:spcBef>
                <a:spcPts val="0"/>
              </a:spcBef>
              <a:spcAft>
                <a:spcPts val="400"/>
              </a:spcAft>
              <a:buFont typeface="Wingdings" panose="05000000000000000000" pitchFamily="2" charset="2"/>
              <a:buChar char="Ø"/>
            </a:pPr>
            <a:r>
              <a:rPr lang="en-US" altLang="en-US" sz="1200" dirty="0">
                <a:solidFill>
                  <a:srgbClr val="000000"/>
                </a:solidFill>
              </a:rPr>
              <a:t>Supper rotation will repeat (TBD)</a:t>
            </a:r>
          </a:p>
          <a:p>
            <a:pPr marL="57150" indent="0">
              <a:lnSpc>
                <a:spcPct val="90000"/>
              </a:lnSpc>
              <a:spcBef>
                <a:spcPts val="0"/>
              </a:spcBef>
              <a:spcAft>
                <a:spcPts val="1200"/>
              </a:spcAft>
              <a:buNone/>
            </a:pPr>
            <a:r>
              <a:rPr lang="en-US" altLang="en-US" sz="1200" dirty="0">
                <a:solidFill>
                  <a:srgbClr val="000000"/>
                </a:solidFill>
              </a:rPr>
              <a:t>By repeating items on the menu, FSM’s can forecast and plan for the popularity of items by adjusting EZ-step meal counts.</a:t>
            </a:r>
          </a:p>
          <a:p>
            <a:pPr marL="0" indent="0">
              <a:lnSpc>
                <a:spcPct val="90000"/>
              </a:lnSpc>
              <a:spcBef>
                <a:spcPts val="0"/>
              </a:spcBef>
              <a:spcAft>
                <a:spcPts val="2400"/>
              </a:spcAft>
              <a:buNone/>
            </a:pPr>
            <a:endParaRPr lang="en-US" altLang="en-US" sz="1200" b="1" dirty="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27</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089434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dirty="0"/>
              <a:t>TELL: </a:t>
            </a:r>
            <a:r>
              <a:rPr lang="en-US" sz="1200" dirty="0"/>
              <a:t>Following the ordering calendar is a simple tool that we have to outline the process for ordering once we have the data needed.</a:t>
            </a:r>
          </a:p>
          <a:p>
            <a:pPr marL="0" indent="0">
              <a:buFont typeface="Wingdings" panose="05000000000000000000" pitchFamily="2" charset="2"/>
              <a:buNone/>
            </a:pPr>
            <a:r>
              <a:rPr lang="en-US" sz="1200" dirty="0"/>
              <a:t>When using the ordering calendar always follow the steps in the indicated order.</a:t>
            </a:r>
          </a:p>
          <a:p>
            <a:pPr marL="0" indent="0">
              <a:spcBef>
                <a:spcPts val="1800"/>
              </a:spcBef>
              <a:spcAft>
                <a:spcPts val="1800"/>
              </a:spcAft>
              <a:buNone/>
            </a:pPr>
            <a:endParaRPr lang="en-US" altLang="en-US" sz="1200"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28</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18767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1000"/>
              </a:spcAft>
              <a:buNone/>
            </a:pPr>
            <a:r>
              <a:rPr lang="en-US" altLang="en-US" sz="1200" b="1" dirty="0"/>
              <a:t>TELL: </a:t>
            </a:r>
            <a:r>
              <a:rPr lang="en-US" altLang="en-US" sz="1200" dirty="0">
                <a:solidFill>
                  <a:srgbClr val="000000"/>
                </a:solidFill>
              </a:rPr>
              <a:t>Vendor shopping list are generated from the processed EZ-step forecasts and include all ingredients necessary to produce a menu item. Review the</a:t>
            </a:r>
            <a:r>
              <a:rPr lang="en-US" altLang="en-US" sz="1200" dirty="0"/>
              <a:t> school assignment calendar to check for</a:t>
            </a:r>
            <a:r>
              <a:rPr lang="en-US" altLang="en-US" sz="1200" dirty="0">
                <a:solidFill>
                  <a:srgbClr val="000000"/>
                </a:solidFill>
              </a:rPr>
              <a:t> holiday’s or unassigned days approaching. Make changes to your shopping list to ensure your will receive food items needed by adding any non-menu items to shopping list such as paper goods, equipment, chemical orders.</a:t>
            </a:r>
          </a:p>
          <a:p>
            <a:pPr marL="0" indent="0">
              <a:lnSpc>
                <a:spcPct val="90000"/>
              </a:lnSpc>
              <a:spcBef>
                <a:spcPts val="0"/>
              </a:spcBef>
              <a:spcAft>
                <a:spcPts val="1800"/>
              </a:spcAft>
              <a:buNone/>
            </a:pPr>
            <a:endParaRPr lang="en-US" altLang="en-US" sz="1200" b="1" dirty="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29</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40049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0"/>
              </a:spcBef>
              <a:spcAft>
                <a:spcPts val="1000"/>
              </a:spcAft>
            </a:pPr>
            <a:r>
              <a:rPr lang="en-US" altLang="en-US" b="1" dirty="0"/>
              <a:t>TELL: </a:t>
            </a:r>
            <a:r>
              <a:rPr lang="en-US" altLang="en-US" sz="1200" dirty="0"/>
              <a:t>A successful food service program requires great attention when forecasting production so that it sustains low waste figures. This means management must continue to use everyday data to create favorable results. Today’s training will focus on accurate forecasting that improves control of your inventory while understanding the relationship between food ordering and food cost in your cafeteria. We’ll finish the training discussing waste reduction in your operation and how creative ways of increasing participation can help reduce waste.</a:t>
            </a:r>
            <a:endParaRPr lang="en-US" altLang="en-US" b="1" dirty="0"/>
          </a:p>
          <a:p>
            <a:pPr eaLnBrk="1" hangingPunct="1"/>
            <a:endParaRPr lang="en-US" altLang="en-US" sz="1200" dirty="0"/>
          </a:p>
          <a:p>
            <a:pPr eaLnBrk="1" hangingPunct="1">
              <a:defRPr/>
            </a:pPr>
            <a:r>
              <a:rPr lang="en-US" altLang="en-US" sz="1200" b="1" dirty="0"/>
              <a:t>NEXT SLIDE:</a:t>
            </a:r>
          </a:p>
          <a:p>
            <a:pPr eaLnBrk="1" hangingPunct="1"/>
            <a:endParaRPr lang="en-US" altLang="en-US" sz="1200"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6ADEF9-BB6C-4BDE-BD08-0CA0C4B2A1CC}" type="slidenum">
              <a:rPr lang="en-US" altLang="en-US" sz="1200" smtClean="0"/>
              <a:pPr/>
              <a:t>3</a:t>
            </a:fld>
            <a:endParaRPr lang="en-US" altLang="en-US" sz="1200"/>
          </a:p>
        </p:txBody>
      </p:sp>
    </p:spTree>
    <p:extLst>
      <p:ext uri="{BB962C8B-B14F-4D97-AF65-F5344CB8AC3E}">
        <p14:creationId xmlns:p14="http://schemas.microsoft.com/office/powerpoint/2010/main" val="3423446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1800"/>
              </a:spcAft>
              <a:buNone/>
            </a:pPr>
            <a:r>
              <a:rPr lang="en-US" altLang="en-US" sz="1200" b="1" dirty="0"/>
              <a:t>TELL: </a:t>
            </a:r>
            <a:r>
              <a:rPr lang="en-US" altLang="en-US" sz="1200" dirty="0">
                <a:solidFill>
                  <a:srgbClr val="000000"/>
                </a:solidFill>
              </a:rPr>
              <a:t>Prior to saving the shopping list ensure that common, low usage menu items such as spices, beans, tomato paste, and croutons are removed if not needed. Be sure to review the shopping list, remove unneeded items on your list and add any needed items and save the shopping list. By being proactive you’ll keep costs down using the target shopping value which is information provided by your area food service supervisor. Remember that all shopping lists </a:t>
            </a:r>
            <a:r>
              <a:rPr lang="en-US" altLang="en-US" sz="1200" dirty="0"/>
              <a:t>must be saved </a:t>
            </a:r>
            <a:r>
              <a:rPr lang="en-US" altLang="en-US" sz="1200" dirty="0">
                <a:solidFill>
                  <a:srgbClr val="000000"/>
                </a:solidFill>
              </a:rPr>
              <a:t>according to the CMS ordering calendar by 3:00 pm.</a:t>
            </a:r>
          </a:p>
          <a:p>
            <a:pPr marL="0" indent="0">
              <a:lnSpc>
                <a:spcPct val="90000"/>
              </a:lnSpc>
              <a:spcBef>
                <a:spcPts val="0"/>
              </a:spcBef>
              <a:spcAft>
                <a:spcPts val="1800"/>
              </a:spcAft>
              <a:buNone/>
            </a:pPr>
            <a:endParaRPr lang="en-US" altLang="en-US" sz="1200" dirty="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30</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3831332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1800"/>
              </a:spcAft>
              <a:buNone/>
            </a:pPr>
            <a:r>
              <a:rPr lang="en-US" altLang="en-US" sz="1200" b="1" dirty="0"/>
              <a:t>TELL: </a:t>
            </a:r>
            <a:r>
              <a:rPr lang="en-US" altLang="en-US" sz="1200" b="0" dirty="0"/>
              <a:t>When it comes to editing the shopping list, avoid c</a:t>
            </a:r>
            <a:r>
              <a:rPr lang="en-US" altLang="en-US" sz="1200" dirty="0">
                <a:solidFill>
                  <a:srgbClr val="000000"/>
                </a:solidFill>
              </a:rPr>
              <a:t>ommon issues that lead to increased inventory cost </a:t>
            </a:r>
            <a:r>
              <a:rPr lang="en-US" altLang="en-US" sz="1200" dirty="0"/>
              <a:t>by reviewing the</a:t>
            </a:r>
            <a:r>
              <a:rPr lang="en-US" altLang="en-US" sz="1200" dirty="0">
                <a:solidFill>
                  <a:srgbClr val="000000"/>
                </a:solidFill>
              </a:rPr>
              <a:t> quantities populated based on forecasted amounts, m</a:t>
            </a:r>
            <a:r>
              <a:rPr lang="en-US" altLang="en-US" sz="1200" dirty="0"/>
              <a:t>aking adjustments considering the current inventory on hand, u</a:t>
            </a:r>
            <a:r>
              <a:rPr lang="en-US" altLang="en-US" sz="1200" dirty="0">
                <a:solidFill>
                  <a:srgbClr val="000000"/>
                </a:solidFill>
              </a:rPr>
              <a:t>sing the menu and projected quantities as a reference and c</a:t>
            </a:r>
            <a:r>
              <a:rPr lang="en-US" altLang="en-US" sz="1200" dirty="0"/>
              <a:t>omparing the shopping lists totals to the site targeted shopping list value. </a:t>
            </a:r>
            <a:endParaRPr lang="en-US" altLang="en-US" sz="1200" dirty="0">
              <a:solidFill>
                <a:srgbClr val="000000"/>
              </a:solidFill>
            </a:endParaRPr>
          </a:p>
          <a:p>
            <a:pPr marL="0" indent="0">
              <a:lnSpc>
                <a:spcPct val="90000"/>
              </a:lnSpc>
              <a:spcBef>
                <a:spcPts val="0"/>
              </a:spcBef>
              <a:spcAft>
                <a:spcPts val="1800"/>
              </a:spcAft>
              <a:buNone/>
            </a:pPr>
            <a:endParaRPr lang="en-US" altLang="en-US" sz="1200" dirty="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31</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344770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1000"/>
              </a:spcAft>
              <a:buNone/>
            </a:pPr>
            <a:r>
              <a:rPr lang="en-US" altLang="en-US" b="1" dirty="0"/>
              <a:t>TELL: </a:t>
            </a:r>
            <a:r>
              <a:rPr lang="en-US" altLang="en-US" sz="2800" dirty="0">
                <a:solidFill>
                  <a:srgbClr val="000000"/>
                </a:solidFill>
              </a:rPr>
              <a:t>Identify factors that could potentially affect participation counts before ordering and producing food items so that you’re practicing smart forecasting.</a:t>
            </a:r>
          </a:p>
          <a:p>
            <a:pPr marL="0" indent="0">
              <a:lnSpc>
                <a:spcPct val="90000"/>
              </a:lnSpc>
              <a:spcBef>
                <a:spcPts val="0"/>
              </a:spcBef>
              <a:spcAft>
                <a:spcPts val="1000"/>
              </a:spcAft>
              <a:buNone/>
            </a:pPr>
            <a:r>
              <a:rPr lang="en-US" altLang="en-US" sz="2800" dirty="0">
                <a:solidFill>
                  <a:srgbClr val="000000"/>
                </a:solidFill>
              </a:rPr>
              <a:t>Communicating with students and site administrators will help to identify factors that affect forecasts such as s</a:t>
            </a:r>
            <a:r>
              <a:rPr lang="en-US" altLang="en-US" sz="2400" dirty="0">
                <a:solidFill>
                  <a:srgbClr val="000000"/>
                </a:solidFill>
              </a:rPr>
              <a:t>tudent preferences, minimum days, faculty participation, field trips, and school events.</a:t>
            </a:r>
          </a:p>
          <a:p>
            <a:pPr eaLnBrk="1" hangingPunct="1">
              <a:spcBef>
                <a:spcPct val="0"/>
              </a:spcBef>
            </a:pPr>
            <a:endParaRPr lang="en-US" altLang="en-US" sz="2400" dirty="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32</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518765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altLang="en-US" sz="1200" b="1" dirty="0"/>
              <a:t>TELL: </a:t>
            </a:r>
            <a:r>
              <a:rPr lang="en-US" altLang="en-US" sz="1200" dirty="0">
                <a:solidFill>
                  <a:srgbClr val="000000"/>
                </a:solidFill>
              </a:rPr>
              <a:t>Managers received training throughout the year on forecasting and inventory management principles. As a division we were successful at making a positive change fiscally thanks to our Area Food Service Supervisors reinforcing these concepts to avoid over-ordering by. We decreased orders by $100 weekly, reviewed monthly inventory amounts on hand per site and reviewed production records to track waste and keep it below 5%. As a team we can continue to accomplish great things for the 2017-2018 school year.</a:t>
            </a:r>
          </a:p>
          <a:p>
            <a:endParaRPr lang="en-US" sz="1200" dirty="0"/>
          </a:p>
        </p:txBody>
      </p:sp>
      <p:sp>
        <p:nvSpPr>
          <p:cNvPr id="4" name="Slide Number Placeholder 3"/>
          <p:cNvSpPr>
            <a:spLocks noGrp="1"/>
          </p:cNvSpPr>
          <p:nvPr>
            <p:ph type="sldNum" sz="quarter" idx="10"/>
          </p:nvPr>
        </p:nvSpPr>
        <p:spPr/>
        <p:txBody>
          <a:bodyPr/>
          <a:lstStyle/>
          <a:p>
            <a:pPr>
              <a:defRPr/>
            </a:pPr>
            <a:fld id="{E53A9A4A-0C8D-421E-8C7F-0E26A624838A}" type="slidenum">
              <a:rPr lang="en-US" smtClean="0"/>
              <a:pPr>
                <a:defRPr/>
              </a:pPr>
              <a:t>33</a:t>
            </a:fld>
            <a:endParaRPr lang="en-US"/>
          </a:p>
        </p:txBody>
      </p:sp>
    </p:spTree>
    <p:extLst>
      <p:ext uri="{BB962C8B-B14F-4D97-AF65-F5344CB8AC3E}">
        <p14:creationId xmlns:p14="http://schemas.microsoft.com/office/powerpoint/2010/main" val="4133041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Wingdings" panose="05000000000000000000" pitchFamily="2" charset="2"/>
              <a:buNone/>
            </a:pPr>
            <a:r>
              <a:rPr lang="en-US" altLang="en-US" b="1" dirty="0"/>
              <a:t>TELL: </a:t>
            </a:r>
            <a:r>
              <a:rPr lang="en-US" altLang="en-US" b="0" dirty="0"/>
              <a:t>Another very proven effective measure we took this past school year was </a:t>
            </a:r>
            <a:r>
              <a:rPr lang="en-US" altLang="en-US" sz="1200" b="0" dirty="0">
                <a:solidFill>
                  <a:srgbClr val="000000"/>
                </a:solidFill>
              </a:rPr>
              <a:t>a</a:t>
            </a:r>
            <a:r>
              <a:rPr lang="en-US" altLang="en-US" sz="1200" dirty="0">
                <a:solidFill>
                  <a:srgbClr val="000000"/>
                </a:solidFill>
              </a:rPr>
              <a:t> </a:t>
            </a:r>
            <a:r>
              <a:rPr lang="en-US" altLang="en-US" sz="1200" dirty="0"/>
              <a:t>district wide rollout of</a:t>
            </a:r>
            <a:r>
              <a:rPr lang="en-US" altLang="en-US" sz="1200" dirty="0">
                <a:solidFill>
                  <a:srgbClr val="000000"/>
                </a:solidFill>
              </a:rPr>
              <a:t> “Manager’s Choice” on the menu. This provided another tool managers can use to clear up inventory and help to avoid waste. This </a:t>
            </a:r>
            <a:r>
              <a:rPr lang="en-US" dirty="0">
                <a:solidFill>
                  <a:srgbClr val="000000"/>
                </a:solidFill>
              </a:rPr>
              <a:t>Permitted management to take ownership of their inventory levels, being accountable for how items are utilized. This was a shift in culture that was needed and has benefited the Division in a great way.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E53A9A4A-0C8D-421E-8C7F-0E26A624838A}" type="slidenum">
              <a:rPr lang="en-US" smtClean="0"/>
              <a:pPr>
                <a:defRPr/>
              </a:pPr>
              <a:t>34</a:t>
            </a:fld>
            <a:endParaRPr lang="en-US"/>
          </a:p>
        </p:txBody>
      </p:sp>
    </p:spTree>
    <p:extLst>
      <p:ext uri="{BB962C8B-B14F-4D97-AF65-F5344CB8AC3E}">
        <p14:creationId xmlns:p14="http://schemas.microsoft.com/office/powerpoint/2010/main" val="2406247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altLang="en-US" sz="1200" b="1" dirty="0"/>
              <a:t>TELL: </a:t>
            </a:r>
            <a:r>
              <a:rPr lang="en-US" altLang="en-US" sz="1200" dirty="0">
                <a:solidFill>
                  <a:srgbClr val="000000"/>
                </a:solidFill>
              </a:rPr>
              <a:t>Managers </a:t>
            </a:r>
            <a:r>
              <a:rPr lang="en-US" altLang="en-US" sz="1200" dirty="0"/>
              <a:t>can utilize this great</a:t>
            </a:r>
            <a:r>
              <a:rPr lang="en-US" altLang="en-US" sz="1200" dirty="0">
                <a:solidFill>
                  <a:srgbClr val="000000"/>
                </a:solidFill>
              </a:rPr>
              <a:t> tool to entice customers and </a:t>
            </a:r>
            <a:r>
              <a:rPr lang="en-US" altLang="en-US" sz="1200" dirty="0"/>
              <a:t>clear </a:t>
            </a:r>
            <a:r>
              <a:rPr lang="en-US" altLang="en-US" sz="1200" dirty="0">
                <a:solidFill>
                  <a:srgbClr val="000000"/>
                </a:solidFill>
              </a:rPr>
              <a:t>inventory levels at the same time. Here are a few tips to h</a:t>
            </a:r>
            <a:r>
              <a:rPr lang="en-US" altLang="en-US" sz="1200" dirty="0"/>
              <a:t>aving a successful “Managers Choice.” Excite customers by talking up the exciting menu day beforehand and creating a buzz with your audience. Also create favorable expectations while utilizing the resources from the school like PA announcements. Make the most of your inventory by using broken cases of food and don’t hesitate to utilize multiple entrees for the day to maximize inventory usage.</a:t>
            </a:r>
            <a:endParaRPr lang="en-US" altLang="en-US" sz="1200" dirty="0">
              <a:solidFill>
                <a:srgbClr val="000000"/>
              </a:solidFill>
            </a:endParaRPr>
          </a:p>
          <a:p>
            <a:pPr marL="0" indent="0">
              <a:lnSpc>
                <a:spcPct val="90000"/>
              </a:lnSpc>
              <a:buNone/>
            </a:pPr>
            <a:endParaRPr lang="en-US" altLang="en-US" sz="1200" dirty="0">
              <a:solidFill>
                <a:srgbClr val="000000"/>
              </a:solidFill>
            </a:endParaRPr>
          </a:p>
          <a:p>
            <a:endParaRPr lang="en-US" sz="1200" dirty="0"/>
          </a:p>
        </p:txBody>
      </p:sp>
      <p:sp>
        <p:nvSpPr>
          <p:cNvPr id="4" name="Slide Number Placeholder 3"/>
          <p:cNvSpPr>
            <a:spLocks noGrp="1"/>
          </p:cNvSpPr>
          <p:nvPr>
            <p:ph type="sldNum" sz="quarter" idx="10"/>
          </p:nvPr>
        </p:nvSpPr>
        <p:spPr/>
        <p:txBody>
          <a:bodyPr/>
          <a:lstStyle/>
          <a:p>
            <a:pPr>
              <a:defRPr/>
            </a:pPr>
            <a:fld id="{E53A9A4A-0C8D-421E-8C7F-0E26A624838A}" type="slidenum">
              <a:rPr lang="en-US" smtClean="0"/>
              <a:pPr>
                <a:defRPr/>
              </a:pPr>
              <a:t>35</a:t>
            </a:fld>
            <a:endParaRPr lang="en-US"/>
          </a:p>
        </p:txBody>
      </p:sp>
    </p:spTree>
    <p:extLst>
      <p:ext uri="{BB962C8B-B14F-4D97-AF65-F5344CB8AC3E}">
        <p14:creationId xmlns:p14="http://schemas.microsoft.com/office/powerpoint/2010/main" val="608372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nSpc>
                <a:spcPct val="90000"/>
              </a:lnSpc>
              <a:spcAft>
                <a:spcPts val="800"/>
              </a:spcAft>
              <a:buFont typeface="Wingdings" panose="05000000000000000000" pitchFamily="2" charset="2"/>
              <a:buNone/>
            </a:pPr>
            <a:r>
              <a:rPr lang="en-US" altLang="en-US" sz="1200" b="1" dirty="0"/>
              <a:t>TELL: </a:t>
            </a:r>
            <a:r>
              <a:rPr lang="en-US" altLang="en-US" sz="1200" dirty="0">
                <a:solidFill>
                  <a:srgbClr val="000000"/>
                </a:solidFill>
              </a:rPr>
              <a:t>Generating the CMS “Over-Production Detailed Report” to measure the excess production of a menu item during a serving period is a valuable tool to use when it comes to waste management which will result in better forecasting. This report details the, Stock Number, Stock Description, Production Date, Meal Period, Prepared Quantity, Served Quantity, and Percent Over Production.</a:t>
            </a:r>
          </a:p>
          <a:p>
            <a:pPr marL="0" marR="0" lvl="0" indent="0" algn="l" defTabSz="914400" rtl="0" eaLnBrk="1" fontAlgn="auto" latinLnBrk="0" hangingPunct="1">
              <a:lnSpc>
                <a:spcPct val="90000"/>
              </a:lnSpc>
              <a:spcBef>
                <a:spcPts val="0"/>
              </a:spcBef>
              <a:spcAft>
                <a:spcPts val="1192"/>
              </a:spcAft>
              <a:buClrTx/>
              <a:buSzTx/>
              <a:buFontTx/>
              <a:buNone/>
              <a:tabLst/>
              <a:defRPr/>
            </a:pPr>
            <a:endParaRPr lang="en-US" altLang="en-US" sz="1200" dirty="0"/>
          </a:p>
          <a:p>
            <a:pPr marL="0" marR="0" indent="0" algn="l" defTabSz="914400" rtl="0" eaLnBrk="1" fontAlgn="auto" latinLnBrk="0" hangingPunct="1">
              <a:lnSpc>
                <a:spcPct val="90000"/>
              </a:lnSpc>
              <a:spcBef>
                <a:spcPts val="0"/>
              </a:spcBef>
              <a:spcAft>
                <a:spcPts val="1192"/>
              </a:spcAft>
              <a:buClrTx/>
              <a:buSzTx/>
              <a:buFontTx/>
              <a:buNone/>
              <a:tabLst/>
              <a:defRPr/>
            </a:pPr>
            <a:endParaRPr lang="en-US" altLang="en-US" sz="1200"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36</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2862281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1200"/>
              </a:spcAft>
              <a:buNone/>
            </a:pPr>
            <a:r>
              <a:rPr lang="en-US" altLang="en-US" sz="1200" b="1" dirty="0"/>
              <a:t>TELL: </a:t>
            </a:r>
            <a:r>
              <a:rPr lang="en-US" altLang="en-US" sz="1200" dirty="0">
                <a:solidFill>
                  <a:srgbClr val="000000"/>
                </a:solidFill>
              </a:rPr>
              <a:t>To generate the “Over-Production Detailed Report” in CMS:</a:t>
            </a:r>
          </a:p>
          <a:p>
            <a:pPr marL="0" lvl="1" indent="0">
              <a:lnSpc>
                <a:spcPct val="90000"/>
              </a:lnSpc>
              <a:spcBef>
                <a:spcPts val="0"/>
              </a:spcBef>
              <a:spcAft>
                <a:spcPts val="1200"/>
              </a:spcAft>
              <a:buNone/>
            </a:pPr>
            <a:r>
              <a:rPr lang="en-US" altLang="en-US" sz="1200" dirty="0">
                <a:solidFill>
                  <a:srgbClr val="000000"/>
                </a:solidFill>
              </a:rPr>
              <a:t>1. Report &gt; Production &gt; Over-Production Report &gt; GO</a:t>
            </a:r>
          </a:p>
          <a:p>
            <a:pPr marL="0" lvl="1" indent="0">
              <a:lnSpc>
                <a:spcPct val="90000"/>
              </a:lnSpc>
              <a:spcBef>
                <a:spcPts val="0"/>
              </a:spcBef>
              <a:spcAft>
                <a:spcPts val="1200"/>
              </a:spcAft>
              <a:buNone/>
            </a:pPr>
            <a:r>
              <a:rPr lang="en-US" altLang="en-US" sz="1200" dirty="0">
                <a:solidFill>
                  <a:srgbClr val="000000"/>
                </a:solidFill>
              </a:rPr>
              <a:t>2. Select date for review</a:t>
            </a:r>
          </a:p>
          <a:p>
            <a:pPr marL="457200" lvl="1" indent="-457200">
              <a:lnSpc>
                <a:spcPct val="90000"/>
              </a:lnSpc>
              <a:spcBef>
                <a:spcPts val="0"/>
              </a:spcBef>
              <a:spcAft>
                <a:spcPts val="1200"/>
              </a:spcAft>
              <a:buNone/>
            </a:pPr>
            <a:r>
              <a:rPr lang="en-US" altLang="en-US" sz="1200" dirty="0">
                <a:solidFill>
                  <a:srgbClr val="000000"/>
                </a:solidFill>
              </a:rPr>
              <a:t>3. Select “All Serving Period”</a:t>
            </a:r>
          </a:p>
          <a:p>
            <a:pPr marL="457200" lvl="1" indent="-457200">
              <a:lnSpc>
                <a:spcPct val="90000"/>
              </a:lnSpc>
              <a:spcBef>
                <a:spcPts val="0"/>
              </a:spcBef>
              <a:spcAft>
                <a:spcPts val="1200"/>
              </a:spcAft>
              <a:buNone/>
            </a:pPr>
            <a:r>
              <a:rPr lang="en-US" altLang="en-US" sz="1200" dirty="0">
                <a:solidFill>
                  <a:srgbClr val="000000"/>
                </a:solidFill>
              </a:rPr>
              <a:t>4. Select “Detailed” under Report Type </a:t>
            </a:r>
          </a:p>
          <a:p>
            <a:pPr marL="457200" lvl="1" indent="-457200">
              <a:lnSpc>
                <a:spcPct val="90000"/>
              </a:lnSpc>
              <a:spcBef>
                <a:spcPts val="0"/>
              </a:spcBef>
              <a:spcAft>
                <a:spcPts val="1200"/>
              </a:spcAft>
              <a:buNone/>
            </a:pPr>
            <a:r>
              <a:rPr lang="en-US" altLang="en-US" sz="1200" dirty="0">
                <a:solidFill>
                  <a:srgbClr val="000000"/>
                </a:solidFill>
              </a:rPr>
              <a:t>5. Click Preview </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b="0" baseline="0"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37</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4177678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Wingdings" panose="05000000000000000000" pitchFamily="2" charset="2"/>
              <a:buNone/>
            </a:pPr>
            <a:r>
              <a:rPr lang="en-US" altLang="en-US" sz="1200" b="1" dirty="0"/>
              <a:t>TELL: </a:t>
            </a:r>
            <a:r>
              <a:rPr lang="en-US" altLang="en-US" sz="1200" b="0" dirty="0"/>
              <a:t>When using the over production detailed report, </a:t>
            </a:r>
            <a:r>
              <a:rPr lang="en-US" sz="1200" dirty="0">
                <a:solidFill>
                  <a:srgbClr val="000000"/>
                </a:solidFill>
              </a:rPr>
              <a:t>Review the “Percent Over Production” column to identify the food items that are greater than 5%. Then, add a 5% safety cushion to the “Served Quantity” of that item for the next scheduled forecast. Remember the over-production target goal is </a:t>
            </a:r>
            <a:r>
              <a:rPr lang="en-US" sz="1200" b="1" dirty="0">
                <a:solidFill>
                  <a:srgbClr val="000000"/>
                </a:solidFill>
              </a:rPr>
              <a:t>below 5%.</a:t>
            </a:r>
          </a:p>
          <a:p>
            <a:pPr eaLnBrk="1" hangingPunct="1">
              <a:spcBef>
                <a:spcPct val="0"/>
              </a:spcBef>
            </a:pPr>
            <a:endParaRPr lang="en-US" altLang="en-US" sz="1200" b="0"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38</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3249029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000"/>
              </a:spcAft>
            </a:pPr>
            <a:r>
              <a:rPr lang="en-US" altLang="en-US" sz="1200" b="1" dirty="0"/>
              <a:t>TELL: </a:t>
            </a:r>
            <a:r>
              <a:rPr lang="en-US" sz="1200" dirty="0">
                <a:solidFill>
                  <a:srgbClr val="000000"/>
                </a:solidFill>
              </a:rPr>
              <a:t>To reduce high leftover amounts for the next forecast Identify items with “Percent Over Production” of 5% and adjust orders to amounts of 5% above amount previously served. An example of this shows that you previously served a quantity of 400, 5% of 400 is 20, so for this particular item you want to add that 20 to the 400 to have a new forecasted amount of 420.</a:t>
            </a:r>
          </a:p>
          <a:p>
            <a:pPr>
              <a:spcAft>
                <a:spcPts val="1200"/>
              </a:spcAft>
            </a:pPr>
            <a:endParaRPr lang="en-US" altLang="en-US" sz="1200" b="0"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39</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46801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altLang="en-US" b="1" dirty="0"/>
              <a:t>TELL: </a:t>
            </a:r>
            <a:r>
              <a:rPr lang="en-US" altLang="en-US" b="0" dirty="0"/>
              <a:t>There’s a connection between the big 3 we’ll discuss today. When we utilize historical data and apply it to our forecasts, we can order accurate amounts of items based on usage which will result in reduced waste figures. </a:t>
            </a:r>
            <a:endParaRPr lang="en-US" altLang="en-US" b="1" dirty="0"/>
          </a:p>
          <a:p>
            <a:pPr fontAlgn="base"/>
            <a:endParaRPr lang="en-US" altLang="en-US" dirty="0"/>
          </a:p>
          <a:p>
            <a:pPr>
              <a:defRPr/>
            </a:pPr>
            <a:r>
              <a:rPr lang="en-US" altLang="en-US" b="1" dirty="0"/>
              <a:t>NEXT SLIDE:</a:t>
            </a:r>
          </a:p>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DF5A17-4D9C-4AE4-B03C-2FFFE1B7A061}" type="slidenum">
              <a:rPr lang="en-US" altLang="en-US" sz="1200" smtClean="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1200" b="1" dirty="0"/>
              <a:t>TELL: </a:t>
            </a:r>
            <a:r>
              <a:rPr lang="en-US" altLang="en-US" sz="1200" b="0" dirty="0"/>
              <a:t>Some best practices to control food cost are seen here. When o</a:t>
            </a:r>
            <a:r>
              <a:rPr lang="en-US" sz="1200" dirty="0"/>
              <a:t>rdering always physically check current inventory on hand, avoid ordering unneeded items by revising and adjusting the quantities on the shopping list, prepare orders based on customer preference, and set realistic par levels. When storing; prevent waste by practicing FIFO (First In First Out), keep all storage areas organized, and store like items together in the same place. </a:t>
            </a:r>
          </a:p>
          <a:p>
            <a:pPr eaLnBrk="1" fontAlgn="auto" hangingPunct="1">
              <a:spcBef>
                <a:spcPts val="0"/>
              </a:spcBef>
              <a:spcAft>
                <a:spcPts val="0"/>
              </a:spcAft>
              <a:defRPr/>
            </a:pPr>
            <a:endParaRPr lang="en-US" sz="1200" b="1" dirty="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7BF4B2-23B0-44FB-8825-CF908AA68159}" type="slidenum">
              <a:rPr lang="en-US" altLang="en-US" sz="1200" smtClean="0">
                <a:cs typeface="Arial" panose="020B0604020202020204" pitchFamily="34" charset="0"/>
              </a:rPr>
              <a:pPr/>
              <a:t>40</a:t>
            </a:fld>
            <a:endParaRPr lang="en-US" altLang="en-US" sz="120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200" b="1" dirty="0"/>
              <a:t>TELL: </a:t>
            </a:r>
            <a:r>
              <a:rPr lang="en-US" altLang="en-US" sz="1200" b="0" dirty="0"/>
              <a:t>Continue best practices with </a:t>
            </a:r>
            <a:r>
              <a:rPr lang="en-US" sz="1200" dirty="0"/>
              <a:t>Portion Control by using the correct portion sizes per standardized recipes, train staff on the correct usage of measuring equipment and portion control tools, monitor staff periodically to ensure compliance and record all FSD employee meals. Reduce waste by reviewing the production history for BIC, Lunch, and Supper. Do not over produce food items, remember that over production leads to waste. And always be in compliance with offer vs. serve guidelines.</a:t>
            </a:r>
          </a:p>
          <a:p>
            <a:endParaRPr lang="en-US" altLang="en-US" sz="1200" b="1"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B9FCC8-A38B-41CF-A1CC-246E9014DA6B}" type="slidenum">
              <a:rPr lang="en-US" altLang="en-US" sz="1200" smtClean="0">
                <a:cs typeface="Arial" panose="020B0604020202020204" pitchFamily="34" charset="0"/>
              </a:rPr>
              <a:pPr/>
              <a:t>41</a:t>
            </a:fld>
            <a:endParaRPr lang="en-US" altLang="en-US" sz="120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TELL: </a:t>
            </a:r>
            <a:r>
              <a:rPr lang="en-US" altLang="en-US" b="0" dirty="0"/>
              <a:t>Use the tools so that you become familiar with all of the resources and reduce waste, keep costs down, maximize product usage, and serve smart. </a:t>
            </a:r>
            <a:endParaRPr lang="en-US" altLang="en-US" b="1"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B9FCC8-A38B-41CF-A1CC-246E9014DA6B}" type="slidenum">
              <a:rPr lang="en-US" altLang="en-US" sz="1200" smtClean="0">
                <a:cs typeface="Arial" panose="020B0604020202020204" pitchFamily="34" charset="0"/>
              </a:rPr>
              <a:pPr/>
              <a:t>42</a:t>
            </a:fld>
            <a:endParaRPr lang="en-US" altLang="en-US" sz="1200">
              <a:cs typeface="Arial" panose="020B0604020202020204" pitchFamily="34" charset="0"/>
            </a:endParaRPr>
          </a:p>
        </p:txBody>
      </p:sp>
    </p:spTree>
    <p:extLst>
      <p:ext uri="{BB962C8B-B14F-4D97-AF65-F5344CB8AC3E}">
        <p14:creationId xmlns:p14="http://schemas.microsoft.com/office/powerpoint/2010/main" val="39941837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200" b="1" dirty="0"/>
              <a:t>TELL: </a:t>
            </a:r>
            <a:r>
              <a:rPr lang="en-US" sz="1200" dirty="0"/>
              <a:t>The district has implemented strategies such as SIFL (Save it For Later) to reduce waste and encourage consumption all year. Continue this by being active and encouraging a team effort to hold everyone accountable. Track and analyze waste by reviewing inventory that is received and note changes that can be made. Conduct inventory frequently not just monthly and be positive in your approach to staff and customers to increase participation.</a:t>
            </a:r>
          </a:p>
          <a:p>
            <a:endParaRPr lang="en-US" altLang="en-US" sz="1200" b="1"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B9FCC8-A38B-41CF-A1CC-246E9014DA6B}" type="slidenum">
              <a:rPr lang="en-US" altLang="en-US" sz="1200" smtClean="0">
                <a:cs typeface="Arial" panose="020B0604020202020204" pitchFamily="34" charset="0"/>
              </a:rPr>
              <a:pPr/>
              <a:t>43</a:t>
            </a:fld>
            <a:endParaRPr lang="en-US" altLang="en-US" sz="1200">
              <a:cs typeface="Arial" panose="020B0604020202020204" pitchFamily="34" charset="0"/>
            </a:endParaRPr>
          </a:p>
        </p:txBody>
      </p:sp>
    </p:spTree>
    <p:extLst>
      <p:ext uri="{BB962C8B-B14F-4D97-AF65-F5344CB8AC3E}">
        <p14:creationId xmlns:p14="http://schemas.microsoft.com/office/powerpoint/2010/main" val="3652400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t>TELL: </a:t>
            </a:r>
            <a:r>
              <a:rPr lang="en-US" sz="1200" dirty="0"/>
              <a:t>Over the next few slides we will discuss strategies that can increase participation. A result of increased participation will work excellent with forecasting, ordering, and waste management.</a:t>
            </a:r>
          </a:p>
          <a:p>
            <a:r>
              <a:rPr lang="en-US" sz="1200" dirty="0"/>
              <a:t>Increasing participation will grow the cafeteria operation, make better use of food costs, increase revenue, and utilize inventory.</a:t>
            </a:r>
          </a:p>
          <a:p>
            <a:r>
              <a:rPr lang="en-US" sz="1200" dirty="0"/>
              <a:t>Let’s take a look at some ways to increase participation </a:t>
            </a:r>
          </a:p>
          <a:p>
            <a:endParaRPr lang="en-US" sz="1200" dirty="0"/>
          </a:p>
        </p:txBody>
      </p:sp>
      <p:sp>
        <p:nvSpPr>
          <p:cNvPr id="4" name="Slide Number Placeholder 3"/>
          <p:cNvSpPr>
            <a:spLocks noGrp="1"/>
          </p:cNvSpPr>
          <p:nvPr>
            <p:ph type="sldNum" sz="quarter" idx="10"/>
          </p:nvPr>
        </p:nvSpPr>
        <p:spPr/>
        <p:txBody>
          <a:bodyPr/>
          <a:lstStyle/>
          <a:p>
            <a:pPr>
              <a:defRPr/>
            </a:pPr>
            <a:fld id="{E53A9A4A-0C8D-421E-8C7F-0E26A624838A}" type="slidenum">
              <a:rPr lang="en-US" smtClean="0"/>
              <a:pPr>
                <a:defRPr/>
              </a:pPr>
              <a:t>44</a:t>
            </a:fld>
            <a:endParaRPr lang="en-US"/>
          </a:p>
        </p:txBody>
      </p:sp>
    </p:spTree>
    <p:extLst>
      <p:ext uri="{BB962C8B-B14F-4D97-AF65-F5344CB8AC3E}">
        <p14:creationId xmlns:p14="http://schemas.microsoft.com/office/powerpoint/2010/main" val="3739143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b="1" dirty="0"/>
              <a:t>TELL: </a:t>
            </a:r>
            <a:r>
              <a:rPr lang="en-US" altLang="en-US" b="0" dirty="0"/>
              <a:t>BY i</a:t>
            </a:r>
            <a:r>
              <a:rPr lang="en-US" dirty="0"/>
              <a:t>mplementing a fresh fruit cutting station it can show immediate results. We've already seen it to reduce the amount of fruit discarded, increase excitement because students are excited to see fruit custom cut for their enjoyment. These stations can be conveniently located near utensils and condiments and it gives staff the opportunity to further engage positively with student customers creating a more personable experience.</a:t>
            </a:r>
          </a:p>
          <a:p>
            <a:endParaRPr lang="en-US" dirty="0"/>
          </a:p>
        </p:txBody>
      </p:sp>
      <p:sp>
        <p:nvSpPr>
          <p:cNvPr id="4" name="Slide Number Placeholder 3"/>
          <p:cNvSpPr>
            <a:spLocks noGrp="1"/>
          </p:cNvSpPr>
          <p:nvPr>
            <p:ph type="sldNum" sz="quarter" idx="10"/>
          </p:nvPr>
        </p:nvSpPr>
        <p:spPr/>
        <p:txBody>
          <a:bodyPr/>
          <a:lstStyle/>
          <a:p>
            <a:pPr>
              <a:defRPr/>
            </a:pPr>
            <a:fld id="{E53A9A4A-0C8D-421E-8C7F-0E26A624838A}" type="slidenum">
              <a:rPr lang="en-US" smtClean="0"/>
              <a:pPr>
                <a:defRPr/>
              </a:pPr>
              <a:t>45</a:t>
            </a:fld>
            <a:endParaRPr lang="en-US"/>
          </a:p>
        </p:txBody>
      </p:sp>
    </p:spTree>
    <p:extLst>
      <p:ext uri="{BB962C8B-B14F-4D97-AF65-F5344CB8AC3E}">
        <p14:creationId xmlns:p14="http://schemas.microsoft.com/office/powerpoint/2010/main" val="3456700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b="1" dirty="0"/>
              <a:t>TELL: </a:t>
            </a:r>
            <a:r>
              <a:rPr lang="en-US" altLang="en-US" sz="1200" b="0" dirty="0"/>
              <a:t>Placement of fruits and vegetables is also important. </a:t>
            </a:r>
            <a:r>
              <a:rPr lang="en-US" sz="1200" dirty="0"/>
              <a:t>Offer fruits and vegetables at more than one location. Similar to a supermarket, when choices are available at the POS it creates an impulse for students to select a healthy option to accompany their meal.</a:t>
            </a:r>
          </a:p>
          <a:p>
            <a:endParaRPr lang="en-US" sz="1200" dirty="0"/>
          </a:p>
          <a:p>
            <a:endParaRPr lang="en-US" sz="1200" dirty="0"/>
          </a:p>
        </p:txBody>
      </p:sp>
      <p:sp>
        <p:nvSpPr>
          <p:cNvPr id="4" name="Slide Number Placeholder 3"/>
          <p:cNvSpPr>
            <a:spLocks noGrp="1"/>
          </p:cNvSpPr>
          <p:nvPr>
            <p:ph type="sldNum" sz="quarter" idx="10"/>
          </p:nvPr>
        </p:nvSpPr>
        <p:spPr/>
        <p:txBody>
          <a:bodyPr/>
          <a:lstStyle/>
          <a:p>
            <a:pPr>
              <a:defRPr/>
            </a:pPr>
            <a:fld id="{E53A9A4A-0C8D-421E-8C7F-0E26A624838A}" type="slidenum">
              <a:rPr lang="en-US" smtClean="0"/>
              <a:pPr>
                <a:defRPr/>
              </a:pPr>
              <a:t>46</a:t>
            </a:fld>
            <a:endParaRPr lang="en-US"/>
          </a:p>
        </p:txBody>
      </p:sp>
    </p:spTree>
    <p:extLst>
      <p:ext uri="{BB962C8B-B14F-4D97-AF65-F5344CB8AC3E}">
        <p14:creationId xmlns:p14="http://schemas.microsoft.com/office/powerpoint/2010/main" val="2403124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200" b="1" dirty="0">
                <a:latin typeface="+mn-lt"/>
              </a:rPr>
              <a:t>TELL: </a:t>
            </a:r>
            <a:r>
              <a:rPr lang="en-US" sz="1200" dirty="0">
                <a:solidFill>
                  <a:srgbClr val="000000"/>
                </a:solidFill>
                <a:latin typeface="+mn-lt"/>
              </a:rPr>
              <a:t>LAUSD created the “Choose What You Want, Eat What You Choose”</a:t>
            </a:r>
            <a:r>
              <a:rPr kumimoji="0" lang="en-US" sz="1200" b="0" i="0" u="none" strike="noStrike" kern="1200" cap="none" spc="0" normalizeH="0" baseline="0" noProof="0" dirty="0">
                <a:ln>
                  <a:noFill/>
                </a:ln>
                <a:solidFill>
                  <a:srgbClr val="000000"/>
                </a:solidFill>
                <a:effectLst/>
                <a:uLnTx/>
                <a:uFillTx/>
                <a:latin typeface="+mn-lt"/>
              </a:rPr>
              <a:t> slogan that students can easily understand. This slogan goes beyond nutrition education by also encouraging a reduction of waste. </a:t>
            </a:r>
            <a:r>
              <a:rPr lang="en-US" sz="1200" dirty="0">
                <a:solidFill>
                  <a:srgbClr val="000000"/>
                </a:solidFill>
                <a:latin typeface="+mn-lt"/>
              </a:rPr>
              <a:t>At the start of the next school year, school sites will implement the “Choose” campaign.</a:t>
            </a:r>
            <a:endParaRPr kumimoji="0" lang="en-US" sz="1200" b="0" i="0" u="none" strike="noStrike" kern="1200" cap="none" spc="0" normalizeH="0" baseline="0" noProof="0" dirty="0">
              <a:ln>
                <a:noFill/>
              </a:ln>
              <a:solidFill>
                <a:srgbClr val="000000"/>
              </a:solidFill>
              <a:effectLst/>
              <a:uLnTx/>
              <a:uFillTx/>
              <a:latin typeface="+mn-lt"/>
            </a:endParaRPr>
          </a:p>
          <a:p>
            <a:endParaRPr lang="en-US" altLang="en-US" sz="1200" b="1" dirty="0">
              <a:latin typeface="+mn-lt"/>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B9FCC8-A38B-41CF-A1CC-246E9014DA6B}" type="slidenum">
              <a:rPr lang="en-US" altLang="en-US" sz="1200" smtClean="0">
                <a:cs typeface="Arial" panose="020B0604020202020204" pitchFamily="34" charset="0"/>
              </a:rPr>
              <a:pPr/>
              <a:t>47</a:t>
            </a:fld>
            <a:endParaRPr lang="en-US" altLang="en-US" sz="1200">
              <a:cs typeface="Arial" panose="020B0604020202020204" pitchFamily="34" charset="0"/>
            </a:endParaRPr>
          </a:p>
        </p:txBody>
      </p:sp>
    </p:spTree>
    <p:extLst>
      <p:ext uri="{BB962C8B-B14F-4D97-AF65-F5344CB8AC3E}">
        <p14:creationId xmlns:p14="http://schemas.microsoft.com/office/powerpoint/2010/main" val="8293273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TELL</a:t>
            </a:r>
            <a:r>
              <a:rPr lang="en-US" altLang="en-US" dirty="0"/>
              <a:t>:  Any Question? Thank you for attending today’s training. </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D64CD4-9B43-4178-87F1-C0C18037B469}" type="slidenum">
              <a:rPr lang="en-US" altLang="en-US" sz="1200" smtClean="0">
                <a:solidFill>
                  <a:srgbClr val="FFFFFF"/>
                </a:solidFill>
                <a:latin typeface="Gill Sans"/>
                <a:ea typeface="ヒラギノ角ゴ ProN W3"/>
                <a:cs typeface="ヒラギノ角ゴ ProN W3"/>
                <a:sym typeface="Gill Sans"/>
              </a:rPr>
              <a:pPr/>
              <a:t>48</a:t>
            </a:fld>
            <a:endParaRPr lang="en-US" altLang="en-US" sz="1200">
              <a:solidFill>
                <a:srgbClr val="FFFFFF"/>
              </a:solidFill>
              <a:latin typeface="Gill Sans"/>
              <a:ea typeface="ヒラギノ角ゴ ProN W3"/>
              <a:cs typeface="ヒラギノ角ゴ ProN W3"/>
              <a:sym typeface="Gill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TELL: </a:t>
            </a:r>
            <a:r>
              <a:rPr lang="en-US" altLang="en-US" b="0" dirty="0"/>
              <a:t>Everyday has costs that are associated with your budget in the cafeteria. For our food services division to continue to be fiscally independent, it is important to pay attention to details. These details can be as simple as the smart usage of paper goods and following recipes or as complex as using the data and figures created everyday to order accurate amounts. Finally you want to be an active manager that is actively monitoring inventory.</a:t>
            </a:r>
            <a:endParaRPr lang="en-US" dirty="0"/>
          </a:p>
        </p:txBody>
      </p:sp>
      <p:sp>
        <p:nvSpPr>
          <p:cNvPr id="4" name="Slide Number Placeholder 3"/>
          <p:cNvSpPr>
            <a:spLocks noGrp="1"/>
          </p:cNvSpPr>
          <p:nvPr>
            <p:ph type="sldNum" sz="quarter" idx="10"/>
          </p:nvPr>
        </p:nvSpPr>
        <p:spPr/>
        <p:txBody>
          <a:bodyPr/>
          <a:lstStyle/>
          <a:p>
            <a:pPr>
              <a:defRPr/>
            </a:pPr>
            <a:fld id="{E53A9A4A-0C8D-421E-8C7F-0E26A624838A}" type="slidenum">
              <a:rPr lang="en-US" smtClean="0"/>
              <a:pPr>
                <a:defRPr/>
              </a:pPr>
              <a:t>5</a:t>
            </a:fld>
            <a:endParaRPr lang="en-US"/>
          </a:p>
        </p:txBody>
      </p:sp>
    </p:spTree>
    <p:extLst>
      <p:ext uri="{BB962C8B-B14F-4D97-AF65-F5344CB8AC3E}">
        <p14:creationId xmlns:p14="http://schemas.microsoft.com/office/powerpoint/2010/main" val="245575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altLang="en-US" b="1" dirty="0"/>
              <a:t>TELL: </a:t>
            </a:r>
            <a:r>
              <a:rPr lang="en-US" altLang="en-US" b="0" dirty="0"/>
              <a:t>Helping you understand the value of people will improve the process which leads to a consistently favorable product. The people have perhaps the largest role in improving the 3 P’s because they are the single driving force of how well the process is executed. A well-thought out process is running beautifully when people follow the process correctly and communicate any issues that may arise. It takes us to the final P which is a great product that is favorable, the possibilities that come after this can be an increase in participation which allows for growth. </a:t>
            </a: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57B7BB-787E-412B-B8DF-6C500D64A341}" type="slidenum">
              <a:rPr lang="en-US" altLang="en-US" sz="1200" smtClean="0"/>
              <a:pPr/>
              <a:t>6</a:t>
            </a:fld>
            <a:endParaRPr lang="en-US" altLang="en-US" sz="1200"/>
          </a:p>
        </p:txBody>
      </p:sp>
    </p:spTree>
    <p:extLst>
      <p:ext uri="{BB962C8B-B14F-4D97-AF65-F5344CB8AC3E}">
        <p14:creationId xmlns:p14="http://schemas.microsoft.com/office/powerpoint/2010/main" val="1469373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altLang="en-US" b="1" dirty="0"/>
              <a:t>TELL: </a:t>
            </a:r>
            <a:r>
              <a:rPr lang="en-US" altLang="en-US" b="0" dirty="0"/>
              <a:t>The people have the primary and perhaps largest role in improving the 3p’s.</a:t>
            </a: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57B7BB-787E-412B-B8DF-6C500D64A341}" type="slidenum">
              <a:rPr lang="en-US" altLang="en-US" sz="1200" smtClean="0"/>
              <a:pPr/>
              <a:t>7</a:t>
            </a:fld>
            <a:endParaRPr lang="en-US" altLang="en-US" sz="1200"/>
          </a:p>
        </p:txBody>
      </p:sp>
    </p:spTree>
    <p:extLst>
      <p:ext uri="{BB962C8B-B14F-4D97-AF65-F5344CB8AC3E}">
        <p14:creationId xmlns:p14="http://schemas.microsoft.com/office/powerpoint/2010/main" val="387050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b="1" dirty="0"/>
              <a:t>TELL: </a:t>
            </a:r>
            <a:r>
              <a:rPr lang="en-US" sz="1200" dirty="0">
                <a:solidFill>
                  <a:srgbClr val="000000"/>
                </a:solidFill>
                <a:latin typeface="+mn-lt"/>
              </a:rPr>
              <a:t>When people follow the process correctly, the end result is a great product.</a:t>
            </a:r>
          </a:p>
          <a:p>
            <a:endParaRPr lang="en-US" dirty="0"/>
          </a:p>
        </p:txBody>
      </p:sp>
      <p:sp>
        <p:nvSpPr>
          <p:cNvPr id="4" name="Slide Number Placeholder 3"/>
          <p:cNvSpPr>
            <a:spLocks noGrp="1"/>
          </p:cNvSpPr>
          <p:nvPr>
            <p:ph type="sldNum" sz="quarter" idx="10"/>
          </p:nvPr>
        </p:nvSpPr>
        <p:spPr/>
        <p:txBody>
          <a:bodyPr/>
          <a:lstStyle/>
          <a:p>
            <a:pPr>
              <a:defRPr/>
            </a:pPr>
            <a:fld id="{E53A9A4A-0C8D-421E-8C7F-0E26A624838A}" type="slidenum">
              <a:rPr lang="en-US" smtClean="0"/>
              <a:pPr>
                <a:defRPr/>
              </a:pPr>
              <a:t>8</a:t>
            </a:fld>
            <a:endParaRPr lang="en-US"/>
          </a:p>
        </p:txBody>
      </p:sp>
    </p:spTree>
    <p:extLst>
      <p:ext uri="{BB962C8B-B14F-4D97-AF65-F5344CB8AC3E}">
        <p14:creationId xmlns:p14="http://schemas.microsoft.com/office/powerpoint/2010/main" val="2250584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TELL: </a:t>
            </a:r>
            <a:r>
              <a:rPr lang="en-US" altLang="en-US" b="0" dirty="0"/>
              <a:t>Finally, </a:t>
            </a:r>
            <a:r>
              <a:rPr lang="en-US" altLang="en-US" sz="1200" b="0" dirty="0">
                <a:solidFill>
                  <a:srgbClr val="000000"/>
                </a:solidFill>
                <a:latin typeface="+mn-lt"/>
              </a:rPr>
              <a:t>a</a:t>
            </a:r>
            <a:r>
              <a:rPr lang="en-US" sz="1200" dirty="0">
                <a:solidFill>
                  <a:srgbClr val="000000"/>
                </a:solidFill>
                <a:latin typeface="+mn-lt"/>
              </a:rPr>
              <a:t> great product results in favorable results from customers which can lead to increases in participation.</a:t>
            </a:r>
          </a:p>
          <a:p>
            <a:pPr fontAlgn="base"/>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57B7BB-787E-412B-B8DF-6C500D64A341}" type="slidenum">
              <a:rPr lang="en-US" altLang="en-US" sz="1200" smtClean="0"/>
              <a:pPr/>
              <a:t>9</a:t>
            </a:fld>
            <a:endParaRPr lang="en-US" altLang="en-US" sz="1200"/>
          </a:p>
        </p:txBody>
      </p:sp>
    </p:spTree>
    <p:extLst>
      <p:ext uri="{BB962C8B-B14F-4D97-AF65-F5344CB8AC3E}">
        <p14:creationId xmlns:p14="http://schemas.microsoft.com/office/powerpoint/2010/main" val="3594154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9CCEF2-AB46-411B-B238-41889C587902}" type="slidenum">
              <a:rPr lang="en-US" altLang="en-US"/>
              <a:pPr>
                <a:defRPr/>
              </a:pPr>
              <a:t>‹#›</a:t>
            </a:fld>
            <a:endParaRPr lang="en-US" altLang="en-US"/>
          </a:p>
        </p:txBody>
      </p:sp>
    </p:spTree>
    <p:extLst>
      <p:ext uri="{BB962C8B-B14F-4D97-AF65-F5344CB8AC3E}">
        <p14:creationId xmlns:p14="http://schemas.microsoft.com/office/powerpoint/2010/main" val="151307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2E8645-977A-4283-A137-4DD87461C378}" type="slidenum">
              <a:rPr lang="en-US" altLang="en-US"/>
              <a:pPr>
                <a:defRPr/>
              </a:pPr>
              <a:t>‹#›</a:t>
            </a:fld>
            <a:endParaRPr lang="en-US" altLang="en-US"/>
          </a:p>
        </p:txBody>
      </p:sp>
    </p:spTree>
    <p:extLst>
      <p:ext uri="{BB962C8B-B14F-4D97-AF65-F5344CB8AC3E}">
        <p14:creationId xmlns:p14="http://schemas.microsoft.com/office/powerpoint/2010/main" val="3545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136474-2810-4466-BBC7-99D5E51C8361}" type="slidenum">
              <a:rPr lang="en-US" altLang="en-US"/>
              <a:pPr>
                <a:defRPr/>
              </a:pPr>
              <a:t>‹#›</a:t>
            </a:fld>
            <a:endParaRPr lang="en-US" altLang="en-US"/>
          </a:p>
        </p:txBody>
      </p:sp>
    </p:spTree>
    <p:extLst>
      <p:ext uri="{BB962C8B-B14F-4D97-AF65-F5344CB8AC3E}">
        <p14:creationId xmlns:p14="http://schemas.microsoft.com/office/powerpoint/2010/main" val="369042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A413F3-1280-4C46-A809-AA07C90ED6B7}" type="slidenum">
              <a:rPr lang="en-US" altLang="en-US"/>
              <a:pPr>
                <a:defRPr/>
              </a:pPr>
              <a:t>‹#›</a:t>
            </a:fld>
            <a:endParaRPr lang="en-US" altLang="en-US"/>
          </a:p>
        </p:txBody>
      </p:sp>
    </p:spTree>
    <p:extLst>
      <p:ext uri="{BB962C8B-B14F-4D97-AF65-F5344CB8AC3E}">
        <p14:creationId xmlns:p14="http://schemas.microsoft.com/office/powerpoint/2010/main" val="1907677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DC7661A-E930-4DB1-8075-5CD55AC48DC7}" type="datetime1">
              <a:rPr lang="en-US"/>
              <a:pPr>
                <a:defRPr/>
              </a:pPr>
              <a:t>7/19/2017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7F24CD-6C3F-4A02-A405-AAE69AE8A1E6}" type="slidenum">
              <a:rPr lang="en-US"/>
              <a:pPr>
                <a:defRPr/>
              </a:pPr>
              <a:t>‹#›</a:t>
            </a:fld>
            <a:endParaRPr lang="en-US"/>
          </a:p>
        </p:txBody>
      </p:sp>
    </p:spTree>
    <p:extLst>
      <p:ext uri="{BB962C8B-B14F-4D97-AF65-F5344CB8AC3E}">
        <p14:creationId xmlns:p14="http://schemas.microsoft.com/office/powerpoint/2010/main" val="1787155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6516" y="274638"/>
            <a:ext cx="7495003"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806516" y="1600200"/>
            <a:ext cx="7495003" cy="4525963"/>
          </a:xfrm>
        </p:spPr>
        <p:txBody>
          <a:bodyPr>
            <a:normAutofit/>
          </a:bodyPr>
          <a:lstStyle>
            <a:lvl1pPr>
              <a:defRPr sz="2800"/>
            </a:lvl1pPr>
            <a:lvl2pPr>
              <a:defRPr sz="2400"/>
            </a:lvl2pPr>
            <a:lvl3pPr>
              <a:defRPr sz="22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4F249FA3-5209-4C9B-AB31-6E33CBB86F42}" type="datetime1">
              <a:rPr lang="en-US"/>
              <a:pPr>
                <a:defRPr/>
              </a:pPr>
              <a:t>7/19/2017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A8AD0E5-E994-4F95-92B1-4F02D3361BA0}" type="slidenum">
              <a:rPr lang="en-US"/>
              <a:pPr>
                <a:defRPr/>
              </a:pPr>
              <a:t>‹#›</a:t>
            </a:fld>
            <a:endParaRPr lang="en-US"/>
          </a:p>
        </p:txBody>
      </p:sp>
    </p:spTree>
    <p:extLst>
      <p:ext uri="{BB962C8B-B14F-4D97-AF65-F5344CB8AC3E}">
        <p14:creationId xmlns:p14="http://schemas.microsoft.com/office/powerpoint/2010/main" val="1085210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61462"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3889" y="1643194"/>
            <a:ext cx="5977126" cy="1362075"/>
          </a:xfrm>
        </p:spPr>
        <p:txBody>
          <a:bodyPr anchor="t"/>
          <a:lstStyle>
            <a:lvl1pPr algn="ctr">
              <a:defRPr sz="4000" b="1" cap="all"/>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02EB28D8-0A43-443A-B73D-4483AFB1B8AE}" type="datetime1">
              <a:rPr lang="en-US"/>
              <a:pPr>
                <a:defRPr/>
              </a:pPr>
              <a:t>7/19/2017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7F2A27-0E5F-4875-A3A0-E91DF317C3AA}" type="slidenum">
              <a:rPr lang="en-US"/>
              <a:pPr>
                <a:defRPr/>
              </a:pPr>
              <a:t>‹#›</a:t>
            </a:fld>
            <a:endParaRPr lang="en-US"/>
          </a:p>
        </p:txBody>
      </p:sp>
    </p:spTree>
    <p:extLst>
      <p:ext uri="{BB962C8B-B14F-4D97-AF65-F5344CB8AC3E}">
        <p14:creationId xmlns:p14="http://schemas.microsoft.com/office/powerpoint/2010/main" val="1591904038"/>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0"/>
          </p:nvPr>
        </p:nvSpPr>
        <p:spPr/>
        <p:txBody>
          <a:bodyPr/>
          <a:lstStyle>
            <a:lvl1pPr>
              <a:defRPr/>
            </a:lvl1pPr>
          </a:lstStyle>
          <a:p>
            <a:pPr>
              <a:defRPr/>
            </a:pPr>
            <a:fld id="{C59FFC3E-C872-4EB5-8455-6955D56E30A9}" type="datetime1">
              <a:rPr lang="en-US"/>
              <a:pPr>
                <a:defRPr/>
              </a:pPr>
              <a:t>7/19/2017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204E9A4-B68C-4055-AD67-29E5374B2018}" type="slidenum">
              <a:rPr lang="en-US"/>
              <a:pPr>
                <a:defRPr/>
              </a:pPr>
              <a:t>‹#›</a:t>
            </a:fld>
            <a:endParaRPr lang="en-US"/>
          </a:p>
        </p:txBody>
      </p:sp>
    </p:spTree>
    <p:extLst>
      <p:ext uri="{BB962C8B-B14F-4D97-AF65-F5344CB8AC3E}">
        <p14:creationId xmlns:p14="http://schemas.microsoft.com/office/powerpoint/2010/main" val="2960696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B0DB372C-433F-4F5B-9870-2459C4CA3CB4}" type="datetime1">
              <a:rPr lang="en-US"/>
              <a:pPr>
                <a:defRPr/>
              </a:pPr>
              <a:t>7/19/2017</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4098240A-B663-4496-A926-05CBEDC23E1B}" type="slidenum">
              <a:rPr lang="en-US"/>
              <a:pPr>
                <a:defRPr/>
              </a:pPr>
              <a:t>‹#›</a:t>
            </a:fld>
            <a:endParaRPr lang="en-US"/>
          </a:p>
        </p:txBody>
      </p:sp>
    </p:spTree>
    <p:extLst>
      <p:ext uri="{BB962C8B-B14F-4D97-AF65-F5344CB8AC3E}">
        <p14:creationId xmlns:p14="http://schemas.microsoft.com/office/powerpoint/2010/main" val="3105624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fld id="{1FAFC395-7FD5-4EAE-8249-451AEC040615}" type="datetime1">
              <a:rPr lang="en-US"/>
              <a:pPr>
                <a:defRPr/>
              </a:pPr>
              <a:t>7/19/2017</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965AFBB3-302D-47B8-AA75-BA20470F282C}" type="slidenum">
              <a:rPr lang="en-US"/>
              <a:pPr>
                <a:defRPr/>
              </a:pPr>
              <a:t>‹#›</a:t>
            </a:fld>
            <a:endParaRPr lang="en-US"/>
          </a:p>
        </p:txBody>
      </p:sp>
    </p:spTree>
    <p:extLst>
      <p:ext uri="{BB962C8B-B14F-4D97-AF65-F5344CB8AC3E}">
        <p14:creationId xmlns:p14="http://schemas.microsoft.com/office/powerpoint/2010/main" val="347841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FA67A50D-FAC7-45FA-923D-38FF6FAB8BA9}" type="datetime1">
              <a:rPr lang="en-US"/>
              <a:pPr>
                <a:defRPr/>
              </a:pPr>
              <a:t>7/19/2017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CEBCAB2B-FC33-4A0C-A211-2FF09BC27761}" type="slidenum">
              <a:rPr lang="en-US"/>
              <a:pPr>
                <a:defRPr/>
              </a:pPr>
              <a:t>‹#›</a:t>
            </a:fld>
            <a:endParaRPr lang="en-US"/>
          </a:p>
        </p:txBody>
      </p:sp>
    </p:spTree>
    <p:extLst>
      <p:ext uri="{BB962C8B-B14F-4D97-AF65-F5344CB8AC3E}">
        <p14:creationId xmlns:p14="http://schemas.microsoft.com/office/powerpoint/2010/main" val="251430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083F9A-A039-44C0-89C0-1CD3ED7D5673}" type="slidenum">
              <a:rPr lang="en-US" altLang="en-US"/>
              <a:pPr>
                <a:defRPr/>
              </a:pPr>
              <a:t>‹#›</a:t>
            </a:fld>
            <a:endParaRPr lang="en-US" altLang="en-US"/>
          </a:p>
        </p:txBody>
      </p:sp>
    </p:spTree>
    <p:extLst>
      <p:ext uri="{BB962C8B-B14F-4D97-AF65-F5344CB8AC3E}">
        <p14:creationId xmlns:p14="http://schemas.microsoft.com/office/powerpoint/2010/main" val="2307304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1B267F98-821F-4B94-8A6B-699550A72C3D}" type="datetime1">
              <a:rPr lang="en-US"/>
              <a:pPr>
                <a:defRPr/>
              </a:pPr>
              <a:t>7/19/2017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9DDE303-38AD-46B9-83A0-C9B65FBB1436}" type="slidenum">
              <a:rPr lang="en-US"/>
              <a:pPr>
                <a:defRPr/>
              </a:pPr>
              <a:t>‹#›</a:t>
            </a:fld>
            <a:endParaRPr lang="en-US"/>
          </a:p>
        </p:txBody>
      </p:sp>
    </p:spTree>
    <p:extLst>
      <p:ext uri="{BB962C8B-B14F-4D97-AF65-F5344CB8AC3E}">
        <p14:creationId xmlns:p14="http://schemas.microsoft.com/office/powerpoint/2010/main" val="756489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E3D1AA66-022F-441E-9F29-4C3292001B0F}" type="datetime1">
              <a:rPr lang="en-US"/>
              <a:pPr>
                <a:defRPr/>
              </a:pPr>
              <a:t>7/19/2017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7A57E76-106E-4BE0-B989-B5EAE1B6E967}" type="slidenum">
              <a:rPr lang="en-US"/>
              <a:pPr>
                <a:defRPr/>
              </a:pPr>
              <a:t>‹#›</a:t>
            </a:fld>
            <a:endParaRPr lang="en-US"/>
          </a:p>
        </p:txBody>
      </p:sp>
    </p:spTree>
    <p:extLst>
      <p:ext uri="{BB962C8B-B14F-4D97-AF65-F5344CB8AC3E}">
        <p14:creationId xmlns:p14="http://schemas.microsoft.com/office/powerpoint/2010/main" val="2483669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2749CF50-8B95-4221-A5FD-9CE0D541B9B9}" type="datetime1">
              <a:rPr lang="en-US"/>
              <a:pPr>
                <a:defRPr/>
              </a:pPr>
              <a:t>7/19/2017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E90D62E-4A69-4110-853C-84870B060EAD}" type="slidenum">
              <a:rPr lang="en-US"/>
              <a:pPr>
                <a:defRPr/>
              </a:pPr>
              <a:t>‹#›</a:t>
            </a:fld>
            <a:endParaRPr lang="en-US"/>
          </a:p>
        </p:txBody>
      </p:sp>
    </p:spTree>
    <p:extLst>
      <p:ext uri="{BB962C8B-B14F-4D97-AF65-F5344CB8AC3E}">
        <p14:creationId xmlns:p14="http://schemas.microsoft.com/office/powerpoint/2010/main" val="2979930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EE97F64A-C356-4926-8301-FE210B1E1630}" type="datetime1">
              <a:rPr lang="en-US"/>
              <a:pPr>
                <a:defRPr/>
              </a:pPr>
              <a:t>7/19/2017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C497022-76B8-4797-B99F-FC08BFFC9601}" type="slidenum">
              <a:rPr lang="en-US"/>
              <a:pPr>
                <a:defRPr/>
              </a:pPr>
              <a:t>‹#›</a:t>
            </a:fld>
            <a:endParaRPr lang="en-US"/>
          </a:p>
        </p:txBody>
      </p:sp>
    </p:spTree>
    <p:extLst>
      <p:ext uri="{BB962C8B-B14F-4D97-AF65-F5344CB8AC3E}">
        <p14:creationId xmlns:p14="http://schemas.microsoft.com/office/powerpoint/2010/main" val="4146283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pic>
        <p:nvPicPr>
          <p:cNvPr id="4" name="Picture 6" descr="Sunny Bac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916146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AD2E9D59-EBCD-48F8-891F-44DF94D0448F}" type="datetime1">
              <a:rPr lang="en-US"/>
              <a:pPr>
                <a:defRPr/>
              </a:pPr>
              <a:t>7/19/2017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7842DB0-FEB6-4C5A-92AF-631D5B62CB69}" type="slidenum">
              <a:rPr lang="en-US"/>
              <a:pPr>
                <a:defRPr/>
              </a:pPr>
              <a:t>‹#›</a:t>
            </a:fld>
            <a:endParaRPr lang="en-US"/>
          </a:p>
        </p:txBody>
      </p:sp>
    </p:spTree>
    <p:extLst>
      <p:ext uri="{BB962C8B-B14F-4D97-AF65-F5344CB8AC3E}">
        <p14:creationId xmlns:p14="http://schemas.microsoft.com/office/powerpoint/2010/main" val="145032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61462"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3889" y="1643194"/>
            <a:ext cx="5977126" cy="1362075"/>
          </a:xfrm>
        </p:spPr>
        <p:txBody>
          <a:bodyPr anchor="t"/>
          <a:lstStyle>
            <a:lvl1pPr algn="ctr">
              <a:defRPr sz="4000" b="1" cap="all"/>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8E6D5D-91B9-4637-800F-4DF4CFEFB0DB}" type="slidenum">
              <a:rPr lang="en-US" altLang="en-US"/>
              <a:pPr>
                <a:defRPr/>
              </a:pPr>
              <a:t>‹#›</a:t>
            </a:fld>
            <a:endParaRPr lang="en-US" altLang="en-US"/>
          </a:p>
        </p:txBody>
      </p:sp>
    </p:spTree>
    <p:extLst>
      <p:ext uri="{BB962C8B-B14F-4D97-AF65-F5344CB8AC3E}">
        <p14:creationId xmlns:p14="http://schemas.microsoft.com/office/powerpoint/2010/main" val="377739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46C12B8-345F-4193-B8A9-B766B8D288C5}" type="slidenum">
              <a:rPr lang="en-US" altLang="en-US"/>
              <a:pPr>
                <a:defRPr/>
              </a:pPr>
              <a:t>‹#›</a:t>
            </a:fld>
            <a:endParaRPr lang="en-US" altLang="en-US"/>
          </a:p>
        </p:txBody>
      </p:sp>
    </p:spTree>
    <p:extLst>
      <p:ext uri="{BB962C8B-B14F-4D97-AF65-F5344CB8AC3E}">
        <p14:creationId xmlns:p14="http://schemas.microsoft.com/office/powerpoint/2010/main" val="252688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1FBF1D45-D080-4B95-9D67-9FFBD352B010}" type="slidenum">
              <a:rPr lang="en-US" altLang="en-US"/>
              <a:pPr>
                <a:defRPr/>
              </a:pPr>
              <a:t>‹#›</a:t>
            </a:fld>
            <a:endParaRPr lang="en-US" altLang="en-US"/>
          </a:p>
        </p:txBody>
      </p:sp>
    </p:spTree>
    <p:extLst>
      <p:ext uri="{BB962C8B-B14F-4D97-AF65-F5344CB8AC3E}">
        <p14:creationId xmlns:p14="http://schemas.microsoft.com/office/powerpoint/2010/main" val="128729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4C357AC-B2E5-4EFA-871A-1A1BFDD68E3C}" type="slidenum">
              <a:rPr lang="en-US" altLang="en-US"/>
              <a:pPr>
                <a:defRPr/>
              </a:pPr>
              <a:t>‹#›</a:t>
            </a:fld>
            <a:endParaRPr lang="en-US" altLang="en-US"/>
          </a:p>
        </p:txBody>
      </p:sp>
    </p:spTree>
    <p:extLst>
      <p:ext uri="{BB962C8B-B14F-4D97-AF65-F5344CB8AC3E}">
        <p14:creationId xmlns:p14="http://schemas.microsoft.com/office/powerpoint/2010/main" val="116776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411F120D-C2EA-4D70-B33F-743A87532C02}" type="slidenum">
              <a:rPr lang="en-US" altLang="en-US"/>
              <a:pPr>
                <a:defRPr/>
              </a:pPr>
              <a:t>‹#›</a:t>
            </a:fld>
            <a:endParaRPr lang="en-US" altLang="en-US"/>
          </a:p>
        </p:txBody>
      </p:sp>
    </p:spTree>
    <p:extLst>
      <p:ext uri="{BB962C8B-B14F-4D97-AF65-F5344CB8AC3E}">
        <p14:creationId xmlns:p14="http://schemas.microsoft.com/office/powerpoint/2010/main" val="46292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E9A1E35-178D-4186-B066-ECB893B6C25D}" type="slidenum">
              <a:rPr lang="en-US" altLang="en-US"/>
              <a:pPr>
                <a:defRPr/>
              </a:pPr>
              <a:t>‹#›</a:t>
            </a:fld>
            <a:endParaRPr lang="en-US" altLang="en-US"/>
          </a:p>
        </p:txBody>
      </p:sp>
    </p:spTree>
    <p:extLst>
      <p:ext uri="{BB962C8B-B14F-4D97-AF65-F5344CB8AC3E}">
        <p14:creationId xmlns:p14="http://schemas.microsoft.com/office/powerpoint/2010/main" val="293949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6D27D06-5311-4063-A98E-4D504F3C9EDF}" type="slidenum">
              <a:rPr lang="en-US" altLang="en-US"/>
              <a:pPr>
                <a:defRPr/>
              </a:pPr>
              <a:t>‹#›</a:t>
            </a:fld>
            <a:endParaRPr lang="en-US" altLang="en-US"/>
          </a:p>
        </p:txBody>
      </p:sp>
    </p:spTree>
    <p:extLst>
      <p:ext uri="{BB962C8B-B14F-4D97-AF65-F5344CB8AC3E}">
        <p14:creationId xmlns:p14="http://schemas.microsoft.com/office/powerpoint/2010/main" val="114867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645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06450" y="1600200"/>
            <a:ext cx="67579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rgbClr val="000000"/>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rgbClr val="000000"/>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rgbClr val="000000"/>
                </a:solidFill>
              </a:defRPr>
            </a:lvl1pPr>
          </a:lstStyle>
          <a:p>
            <a:pPr>
              <a:defRPr/>
            </a:pPr>
            <a:fld id="{A95A5438-C505-4A22-B726-D2A695FC0B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590" r:id="rId12"/>
  </p:sldLayoutIdLst>
  <p:txStyles>
    <p:titleStyle>
      <a:lvl1pPr algn="l" defTabSz="457200" rtl="0" eaLnBrk="0" fontAlgn="base" hangingPunct="0">
        <a:spcBef>
          <a:spcPct val="0"/>
        </a:spcBef>
        <a:spcAft>
          <a:spcPct val="0"/>
        </a:spcAft>
        <a:defRPr sz="4000" b="1" kern="1200">
          <a:solidFill>
            <a:srgbClr val="000000"/>
          </a:solidFill>
          <a:latin typeface="+mj-lt"/>
          <a:ea typeface="+mj-ea"/>
          <a:cs typeface="+mj-cs"/>
        </a:defRPr>
      </a:lvl1pPr>
      <a:lvl2pPr algn="l" defTabSz="457200" rtl="0" eaLnBrk="0" fontAlgn="base" hangingPunct="0">
        <a:spcBef>
          <a:spcPct val="0"/>
        </a:spcBef>
        <a:spcAft>
          <a:spcPct val="0"/>
        </a:spcAft>
        <a:defRPr sz="4000" b="1">
          <a:solidFill>
            <a:srgbClr val="000000"/>
          </a:solidFill>
          <a:latin typeface="Calibri" panose="020F0502020204030204" pitchFamily="34" charset="0"/>
        </a:defRPr>
      </a:lvl2pPr>
      <a:lvl3pPr algn="l" defTabSz="457200" rtl="0" eaLnBrk="0" fontAlgn="base" hangingPunct="0">
        <a:spcBef>
          <a:spcPct val="0"/>
        </a:spcBef>
        <a:spcAft>
          <a:spcPct val="0"/>
        </a:spcAft>
        <a:defRPr sz="4000" b="1">
          <a:solidFill>
            <a:srgbClr val="000000"/>
          </a:solidFill>
          <a:latin typeface="Calibri" panose="020F0502020204030204" pitchFamily="34" charset="0"/>
        </a:defRPr>
      </a:lvl3pPr>
      <a:lvl4pPr algn="l" defTabSz="457200" rtl="0" eaLnBrk="0" fontAlgn="base" hangingPunct="0">
        <a:spcBef>
          <a:spcPct val="0"/>
        </a:spcBef>
        <a:spcAft>
          <a:spcPct val="0"/>
        </a:spcAft>
        <a:defRPr sz="4000" b="1">
          <a:solidFill>
            <a:srgbClr val="000000"/>
          </a:solidFill>
          <a:latin typeface="Calibri" panose="020F0502020204030204" pitchFamily="34" charset="0"/>
        </a:defRPr>
      </a:lvl4pPr>
      <a:lvl5pPr algn="l" defTabSz="457200" rtl="0" eaLnBrk="0" fontAlgn="base" hangingPunct="0">
        <a:spcBef>
          <a:spcPct val="0"/>
        </a:spcBef>
        <a:spcAft>
          <a:spcPct val="0"/>
        </a:spcAft>
        <a:defRPr sz="4000" b="1">
          <a:solidFill>
            <a:srgbClr val="000000"/>
          </a:solidFill>
          <a:latin typeface="Calibri" panose="020F0502020204030204" pitchFamily="34" charset="0"/>
        </a:defRPr>
      </a:lvl5pPr>
      <a:lvl6pPr marL="457200" algn="l" defTabSz="457200" rtl="0" fontAlgn="base">
        <a:spcBef>
          <a:spcPct val="0"/>
        </a:spcBef>
        <a:spcAft>
          <a:spcPct val="0"/>
        </a:spcAft>
        <a:defRPr sz="4000" b="1">
          <a:solidFill>
            <a:srgbClr val="000000"/>
          </a:solidFill>
          <a:latin typeface="Calibri" panose="020F0502020204030204" pitchFamily="34" charset="0"/>
        </a:defRPr>
      </a:lvl6pPr>
      <a:lvl7pPr marL="914400" algn="l" defTabSz="457200" rtl="0" fontAlgn="base">
        <a:spcBef>
          <a:spcPct val="0"/>
        </a:spcBef>
        <a:spcAft>
          <a:spcPct val="0"/>
        </a:spcAft>
        <a:defRPr sz="4000" b="1">
          <a:solidFill>
            <a:srgbClr val="000000"/>
          </a:solidFill>
          <a:latin typeface="Calibri" panose="020F0502020204030204" pitchFamily="34" charset="0"/>
        </a:defRPr>
      </a:lvl7pPr>
      <a:lvl8pPr marL="1371600" algn="l" defTabSz="457200" rtl="0" fontAlgn="base">
        <a:spcBef>
          <a:spcPct val="0"/>
        </a:spcBef>
        <a:spcAft>
          <a:spcPct val="0"/>
        </a:spcAft>
        <a:defRPr sz="4000" b="1">
          <a:solidFill>
            <a:srgbClr val="000000"/>
          </a:solidFill>
          <a:latin typeface="Calibri" panose="020F0502020204030204" pitchFamily="34" charset="0"/>
        </a:defRPr>
      </a:lvl8pPr>
      <a:lvl9pPr marL="1828800" algn="l" defTabSz="457200" rtl="0" fontAlgn="base">
        <a:spcBef>
          <a:spcPct val="0"/>
        </a:spcBef>
        <a:spcAft>
          <a:spcPct val="0"/>
        </a:spcAft>
        <a:defRPr sz="4000" b="1">
          <a:solidFill>
            <a:srgbClr val="000000"/>
          </a:solidFill>
          <a:latin typeface="Calibri" panose="020F0502020204030204" pitchFamily="34" charset="0"/>
        </a:defRPr>
      </a:lvl9pPr>
    </p:titleStyle>
    <p:bodyStyle>
      <a:lvl1pPr algn="l" defTabSz="457200" rtl="0" eaLnBrk="0" fontAlgn="base" hangingPunct="0">
        <a:spcBef>
          <a:spcPct val="20000"/>
        </a:spcBef>
        <a:spcAft>
          <a:spcPct val="0"/>
        </a:spcAft>
        <a:buFont typeface="Wingdings" panose="05000000000000000000" pitchFamily="2" charset="2"/>
        <a:defRPr sz="2400" kern="1200">
          <a:solidFill>
            <a:srgbClr val="000000"/>
          </a:solidFill>
          <a:latin typeface="+mn-lt"/>
          <a:ea typeface="+mn-ea"/>
          <a:cs typeface="+mn-cs"/>
        </a:defRPr>
      </a:lvl1pPr>
      <a:lvl2pPr marL="571500" indent="-285750" algn="l" defTabSz="457200" rtl="0" eaLnBrk="0" fontAlgn="base" hangingPunct="0">
        <a:spcBef>
          <a:spcPct val="20000"/>
        </a:spcBef>
        <a:spcAft>
          <a:spcPct val="0"/>
        </a:spcAft>
        <a:buFont typeface="Wingdings" panose="05000000000000000000" pitchFamily="2" charset="2"/>
        <a:buChar char="Ø"/>
        <a:defRPr sz="2200" kern="1200">
          <a:solidFill>
            <a:srgbClr val="000000"/>
          </a:solidFill>
          <a:latin typeface="+mn-lt"/>
          <a:ea typeface="+mn-ea"/>
          <a:cs typeface="+mn-cs"/>
        </a:defRPr>
      </a:lvl2pPr>
      <a:lvl3pPr marL="9144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3pPr>
      <a:lvl4pPr marL="1371600" indent="-228600" algn="l" defTabSz="457200"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n-ea"/>
          <a:cs typeface="+mn-cs"/>
        </a:defRPr>
      </a:lvl4pPr>
      <a:lvl5pPr marL="1828800" indent="-22860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0645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06450" y="1600200"/>
            <a:ext cx="67579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pPr>
              <a:defRPr/>
            </a:pPr>
            <a:fld id="{F275610F-6F1D-44CB-B080-303DEB328624}" type="datetime1">
              <a:rPr lang="en-US"/>
              <a:pPr>
                <a:defRPr/>
              </a:pPr>
              <a:t>7/19/2017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a:defRPr/>
            </a:pPr>
            <a:fld id="{2B67E3DD-9E18-46E5-BB13-EA38C70ED4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 id="2147484610" r:id="rId9"/>
    <p:sldLayoutId id="2147484611" r:id="rId10"/>
    <p:sldLayoutId id="2147484612" r:id="rId11"/>
    <p:sldLayoutId id="2147484613" r:id="rId12"/>
  </p:sldLayoutIdLst>
  <p:hf sldNum="0" hdr="0" ftr="0"/>
  <p:txStyles>
    <p:titleStyle>
      <a:lvl1pPr algn="l" defTabSz="457200" rtl="0" eaLnBrk="0" fontAlgn="base" hangingPunct="0">
        <a:spcBef>
          <a:spcPct val="0"/>
        </a:spcBef>
        <a:spcAft>
          <a:spcPct val="0"/>
        </a:spcAft>
        <a:defRPr sz="4000" b="1" kern="1200">
          <a:solidFill>
            <a:srgbClr val="000000"/>
          </a:solidFill>
          <a:latin typeface="+mj-lt"/>
          <a:ea typeface="+mj-ea"/>
          <a:cs typeface="+mj-cs"/>
        </a:defRPr>
      </a:lvl1pPr>
      <a:lvl2pPr algn="l" defTabSz="457200" rtl="0" eaLnBrk="0" fontAlgn="base" hangingPunct="0">
        <a:spcBef>
          <a:spcPct val="0"/>
        </a:spcBef>
        <a:spcAft>
          <a:spcPct val="0"/>
        </a:spcAft>
        <a:defRPr sz="4000" b="1">
          <a:solidFill>
            <a:srgbClr val="000000"/>
          </a:solidFill>
          <a:latin typeface="Calibri" panose="020F0502020204030204" pitchFamily="34" charset="0"/>
        </a:defRPr>
      </a:lvl2pPr>
      <a:lvl3pPr algn="l" defTabSz="457200" rtl="0" eaLnBrk="0" fontAlgn="base" hangingPunct="0">
        <a:spcBef>
          <a:spcPct val="0"/>
        </a:spcBef>
        <a:spcAft>
          <a:spcPct val="0"/>
        </a:spcAft>
        <a:defRPr sz="4000" b="1">
          <a:solidFill>
            <a:srgbClr val="000000"/>
          </a:solidFill>
          <a:latin typeface="Calibri" panose="020F0502020204030204" pitchFamily="34" charset="0"/>
        </a:defRPr>
      </a:lvl3pPr>
      <a:lvl4pPr algn="l" defTabSz="457200" rtl="0" eaLnBrk="0" fontAlgn="base" hangingPunct="0">
        <a:spcBef>
          <a:spcPct val="0"/>
        </a:spcBef>
        <a:spcAft>
          <a:spcPct val="0"/>
        </a:spcAft>
        <a:defRPr sz="4000" b="1">
          <a:solidFill>
            <a:srgbClr val="000000"/>
          </a:solidFill>
          <a:latin typeface="Calibri" panose="020F0502020204030204" pitchFamily="34" charset="0"/>
        </a:defRPr>
      </a:lvl4pPr>
      <a:lvl5pPr algn="l" defTabSz="457200" rtl="0" eaLnBrk="0" fontAlgn="base" hangingPunct="0">
        <a:spcBef>
          <a:spcPct val="0"/>
        </a:spcBef>
        <a:spcAft>
          <a:spcPct val="0"/>
        </a:spcAft>
        <a:defRPr sz="4000" b="1">
          <a:solidFill>
            <a:srgbClr val="000000"/>
          </a:solidFill>
          <a:latin typeface="Calibri" panose="020F0502020204030204" pitchFamily="34" charset="0"/>
        </a:defRPr>
      </a:lvl5pPr>
      <a:lvl6pPr marL="457200" algn="l" defTabSz="457200" rtl="0" fontAlgn="base">
        <a:spcBef>
          <a:spcPct val="0"/>
        </a:spcBef>
        <a:spcAft>
          <a:spcPct val="0"/>
        </a:spcAft>
        <a:defRPr sz="4000" b="1">
          <a:solidFill>
            <a:srgbClr val="000000"/>
          </a:solidFill>
          <a:latin typeface="Calibri" panose="020F0502020204030204" pitchFamily="34" charset="0"/>
        </a:defRPr>
      </a:lvl6pPr>
      <a:lvl7pPr marL="914400" algn="l" defTabSz="457200" rtl="0" fontAlgn="base">
        <a:spcBef>
          <a:spcPct val="0"/>
        </a:spcBef>
        <a:spcAft>
          <a:spcPct val="0"/>
        </a:spcAft>
        <a:defRPr sz="4000" b="1">
          <a:solidFill>
            <a:srgbClr val="000000"/>
          </a:solidFill>
          <a:latin typeface="Calibri" panose="020F0502020204030204" pitchFamily="34" charset="0"/>
        </a:defRPr>
      </a:lvl7pPr>
      <a:lvl8pPr marL="1371600" algn="l" defTabSz="457200" rtl="0" fontAlgn="base">
        <a:spcBef>
          <a:spcPct val="0"/>
        </a:spcBef>
        <a:spcAft>
          <a:spcPct val="0"/>
        </a:spcAft>
        <a:defRPr sz="4000" b="1">
          <a:solidFill>
            <a:srgbClr val="000000"/>
          </a:solidFill>
          <a:latin typeface="Calibri" panose="020F0502020204030204" pitchFamily="34" charset="0"/>
        </a:defRPr>
      </a:lvl8pPr>
      <a:lvl9pPr marL="1828800" algn="l" defTabSz="457200" rtl="0" fontAlgn="base">
        <a:spcBef>
          <a:spcPct val="0"/>
        </a:spcBef>
        <a:spcAft>
          <a:spcPct val="0"/>
        </a:spcAft>
        <a:defRPr sz="4000" b="1">
          <a:solidFill>
            <a:srgbClr val="000000"/>
          </a:solidFill>
          <a:latin typeface="Calibri" panose="020F0502020204030204" pitchFamily="34" charset="0"/>
        </a:defRPr>
      </a:lvl9pPr>
    </p:titleStyle>
    <p:bodyStyle>
      <a:lvl1pPr algn="l" defTabSz="457200" rtl="0" eaLnBrk="0" fontAlgn="base" hangingPunct="0">
        <a:spcBef>
          <a:spcPct val="20000"/>
        </a:spcBef>
        <a:spcAft>
          <a:spcPct val="0"/>
        </a:spcAft>
        <a:buFont typeface="Wingdings" panose="05000000000000000000" pitchFamily="2" charset="2"/>
        <a:defRPr sz="2800" kern="1200">
          <a:solidFill>
            <a:srgbClr val="000000"/>
          </a:solidFill>
          <a:latin typeface="+mn-lt"/>
          <a:ea typeface="+mn-ea"/>
          <a:cs typeface="+mn-cs"/>
        </a:defRPr>
      </a:lvl1pPr>
      <a:lvl2pPr marL="517525" indent="-344488" algn="l" defTabSz="457200" rtl="0" eaLnBrk="0" fontAlgn="base" hangingPunct="0">
        <a:spcBef>
          <a:spcPct val="20000"/>
        </a:spcBef>
        <a:spcAft>
          <a:spcPct val="0"/>
        </a:spcAft>
        <a:buFont typeface="Wingdings" panose="05000000000000000000" pitchFamily="2" charset="2"/>
        <a:buChar char="Ø"/>
        <a:defRPr sz="2400" kern="1200">
          <a:solidFill>
            <a:srgbClr val="000000"/>
          </a:solidFill>
          <a:latin typeface="+mn-lt"/>
          <a:ea typeface="+mn-ea"/>
          <a:cs typeface="+mn-cs"/>
        </a:defRPr>
      </a:lvl2pPr>
      <a:lvl3pPr marL="854075" indent="-284163" algn="l" defTabSz="457200" rtl="0" eaLnBrk="0" fontAlgn="base" hangingPunct="0">
        <a:spcBef>
          <a:spcPct val="20000"/>
        </a:spcBef>
        <a:spcAft>
          <a:spcPct val="0"/>
        </a:spcAft>
        <a:buFont typeface="Arial" panose="020B0604020202020204" pitchFamily="34" charset="0"/>
        <a:buChar char="•"/>
        <a:defRPr sz="2200" kern="1200">
          <a:solidFill>
            <a:srgbClr val="000000"/>
          </a:solidFill>
          <a:latin typeface="+mn-lt"/>
          <a:ea typeface="+mn-ea"/>
          <a:cs typeface="+mn-cs"/>
        </a:defRPr>
      </a:lvl3pPr>
      <a:lvl4pPr marL="1147763"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1484313" indent="-228600" algn="l" defTabSz="457200"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30.xml"/><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4.png"/><Relationship Id="rId5" Type="http://schemas.microsoft.com/office/2007/relationships/hdphoto" Target="../media/hdphoto2.wdp"/><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3.wdp"/></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4.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952" y="647657"/>
            <a:ext cx="6586048" cy="5448343"/>
          </a:xfrm>
          <a:prstGeom prst="rect">
            <a:avLst/>
          </a:prstGeom>
        </p:spPr>
      </p:pic>
      <p:sp>
        <p:nvSpPr>
          <p:cNvPr id="28675" name="Rectangle 3"/>
          <p:cNvSpPr>
            <a:spLocks noGrp="1" noChangeArrowheads="1"/>
          </p:cNvSpPr>
          <p:nvPr>
            <p:ph type="subTitle" idx="4294967295"/>
          </p:nvPr>
        </p:nvSpPr>
        <p:spPr>
          <a:xfrm>
            <a:off x="2514600" y="6096000"/>
            <a:ext cx="6629400" cy="685800"/>
          </a:xfrm>
        </p:spPr>
        <p:txBody>
          <a:bodyPr/>
          <a:lstStyle/>
          <a:p>
            <a:pPr eaLnBrk="1" hangingPunct="1">
              <a:spcBef>
                <a:spcPts val="0"/>
              </a:spcBef>
            </a:pPr>
            <a:r>
              <a:rPr lang="en-US" altLang="en-US" dirty="0"/>
              <a:t>	</a:t>
            </a:r>
            <a:r>
              <a:rPr lang="en-US" altLang="en-US" dirty="0">
                <a:latin typeface="Calibri" pitchFamily="34" charset="0"/>
              </a:rPr>
              <a:t>Provided by the LAUSD Food Services Division</a:t>
            </a:r>
          </a:p>
        </p:txBody>
      </p:sp>
      <p:sp>
        <p:nvSpPr>
          <p:cNvPr id="5" name="Date Placeholder 1"/>
          <p:cNvSpPr>
            <a:spLocks noGrp="1"/>
          </p:cNvSpPr>
          <p:nvPr>
            <p:ph type="dt" sz="half" idx="10"/>
          </p:nvPr>
        </p:nvSpPr>
        <p:spPr>
          <a:xfrm>
            <a:off x="8001000" y="6518274"/>
            <a:ext cx="1066800" cy="365125"/>
          </a:xfrm>
        </p:spPr>
        <p:txBody>
          <a:bodyPr/>
          <a:lstStyle/>
          <a:p>
            <a:fld id="{3AB9B2E5-948B-4515-9F74-73C9E34E9D4E}" type="datetime1">
              <a:rPr lang="en-US" smtClean="0">
                <a:latin typeface="+mn-lt"/>
              </a:rPr>
              <a:t>7/19/2017</a:t>
            </a:fld>
            <a:endParaRPr lang="en-US" dirty="0">
              <a:latin typeface="+mn-lt"/>
            </a:endParaRPr>
          </a:p>
        </p:txBody>
      </p:sp>
      <p:sp>
        <p:nvSpPr>
          <p:cNvPr id="8" name="Rectangle 2">
            <a:extLst>
              <a:ext uri="{FF2B5EF4-FFF2-40B4-BE49-F238E27FC236}">
                <a16:creationId xmlns:a16="http://schemas.microsoft.com/office/drawing/2014/main" id="{0103A99F-D02A-43FC-A601-254AF95137DB}"/>
              </a:ext>
            </a:extLst>
          </p:cNvPr>
          <p:cNvSpPr>
            <a:spLocks noGrp="1" noChangeArrowheads="1"/>
          </p:cNvSpPr>
          <p:nvPr>
            <p:ph type="title"/>
          </p:nvPr>
        </p:nvSpPr>
        <p:spPr>
          <a:xfrm>
            <a:off x="2754313" y="1990725"/>
            <a:ext cx="5856287" cy="1362075"/>
          </a:xfrm>
        </p:spPr>
        <p:txBody>
          <a:bodyPr rtlCol="0">
            <a:normAutofit fontScale="90000"/>
          </a:bodyPr>
          <a:lstStyle/>
          <a:p>
            <a:pPr eaLnBrk="1" hangingPunct="1">
              <a:defRPr/>
            </a:pPr>
            <a:r>
              <a:rPr lang="en-US" altLang="en-US" dirty="0"/>
              <a:t>Creating Connections</a:t>
            </a:r>
            <a:br>
              <a:rPr lang="en-US" altLang="en-US" dirty="0"/>
            </a:br>
            <a:br>
              <a:rPr lang="en-US" altLang="en-US" dirty="0"/>
            </a:br>
            <a:r>
              <a:rPr lang="en-US" altLang="en-US" dirty="0"/>
              <a:t>forecasting, Food ordering &amp; waste reduction</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80457" y="274638"/>
            <a:ext cx="8229600" cy="1143000"/>
          </a:xfrm>
        </p:spPr>
        <p:txBody>
          <a:bodyPr/>
          <a:lstStyle/>
          <a:p>
            <a:pPr eaLnBrk="1" hangingPunct="1"/>
            <a:r>
              <a:rPr lang="en-US" altLang="en-US" dirty="0"/>
              <a:t>Don’t Wing It</a:t>
            </a:r>
          </a:p>
        </p:txBody>
      </p:sp>
      <p:sp>
        <p:nvSpPr>
          <p:cNvPr id="43011" name="Rectangle 3"/>
          <p:cNvSpPr>
            <a:spLocks noGrp="1" noChangeArrowheads="1"/>
          </p:cNvSpPr>
          <p:nvPr>
            <p:ph idx="1"/>
          </p:nvPr>
        </p:nvSpPr>
        <p:spPr>
          <a:xfrm>
            <a:off x="255868" y="1524000"/>
            <a:ext cx="4343400" cy="4571999"/>
          </a:xfrm>
        </p:spPr>
        <p:txBody>
          <a:bodyPr>
            <a:noAutofit/>
          </a:bodyPr>
          <a:lstStyle/>
          <a:p>
            <a:pPr marL="285750" lvl="1" indent="0" eaLnBrk="1" hangingPunct="1">
              <a:buNone/>
            </a:pPr>
            <a:r>
              <a:rPr lang="en-US" altLang="en-US" sz="2800" dirty="0"/>
              <a:t>Buffalo Wild Wings employees have been eyeballing recipes. The manager notices that the sales for the month of January decreased, however the cost of goods for the month saw a 12% increase.</a:t>
            </a:r>
          </a:p>
          <a:p>
            <a:pPr marL="285750" lvl="1" indent="0" eaLnBrk="1" hangingPunct="1">
              <a:buNone/>
            </a:pPr>
            <a:endParaRPr lang="en-US" altLang="en-US" dirty="0"/>
          </a:p>
          <a:p>
            <a:pPr marL="285750" lvl="1" indent="0" eaLnBrk="1" hangingPunct="1">
              <a:buNone/>
            </a:pPr>
            <a:endParaRPr lang="en-US"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182267"/>
            <a:ext cx="4184119" cy="2465933"/>
          </a:xfrm>
          <a:prstGeom prst="rect">
            <a:avLst/>
          </a:prstGeom>
        </p:spPr>
      </p:pic>
    </p:spTree>
    <p:extLst>
      <p:ext uri="{BB962C8B-B14F-4D97-AF65-F5344CB8AC3E}">
        <p14:creationId xmlns:p14="http://schemas.microsoft.com/office/powerpoint/2010/main" val="141217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80457" y="274638"/>
            <a:ext cx="8229600" cy="1143000"/>
          </a:xfrm>
        </p:spPr>
        <p:txBody>
          <a:bodyPr/>
          <a:lstStyle/>
          <a:p>
            <a:pPr eaLnBrk="1" hangingPunct="1"/>
            <a:r>
              <a:rPr lang="en-US" altLang="en-US" dirty="0"/>
              <a:t>Don’t Wing It</a:t>
            </a:r>
          </a:p>
        </p:txBody>
      </p:sp>
      <p:sp>
        <p:nvSpPr>
          <p:cNvPr id="43011" name="Rectangle 3"/>
          <p:cNvSpPr>
            <a:spLocks noGrp="1" noChangeArrowheads="1"/>
          </p:cNvSpPr>
          <p:nvPr>
            <p:ph idx="1"/>
          </p:nvPr>
        </p:nvSpPr>
        <p:spPr>
          <a:xfrm>
            <a:off x="255868" y="1524001"/>
            <a:ext cx="4343400" cy="1295399"/>
          </a:xfrm>
        </p:spPr>
        <p:txBody>
          <a:bodyPr>
            <a:noAutofit/>
          </a:bodyPr>
          <a:lstStyle/>
          <a:p>
            <a:pPr marL="285750" lvl="1" indent="0" eaLnBrk="1" hangingPunct="1">
              <a:buNone/>
            </a:pPr>
            <a:r>
              <a:rPr lang="en-US" altLang="en-US" sz="2800" dirty="0"/>
              <a:t>The increased food cost is a result of the?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681" y="1877467"/>
            <a:ext cx="4184119" cy="2465933"/>
          </a:xfrm>
          <a:prstGeom prst="rect">
            <a:avLst/>
          </a:prstGeom>
        </p:spPr>
      </p:pic>
      <p:sp>
        <p:nvSpPr>
          <p:cNvPr id="6" name="TextBox 5">
            <a:extLst>
              <a:ext uri="{FF2B5EF4-FFF2-40B4-BE49-F238E27FC236}">
                <a16:creationId xmlns:a16="http://schemas.microsoft.com/office/drawing/2014/main" id="{A1BF4BD0-E940-40A3-A16E-C35265BE3F4D}"/>
              </a:ext>
            </a:extLst>
          </p:cNvPr>
          <p:cNvSpPr txBox="1"/>
          <p:nvPr/>
        </p:nvSpPr>
        <p:spPr>
          <a:xfrm>
            <a:off x="776429" y="2571820"/>
            <a:ext cx="1966723"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People</a:t>
            </a:r>
          </a:p>
        </p:txBody>
      </p:sp>
      <p:sp>
        <p:nvSpPr>
          <p:cNvPr id="7" name="TextBox 6">
            <a:extLst>
              <a:ext uri="{FF2B5EF4-FFF2-40B4-BE49-F238E27FC236}">
                <a16:creationId xmlns:a16="http://schemas.microsoft.com/office/drawing/2014/main" id="{EE97BA4E-8F67-4CF1-BB30-028DAF324540}"/>
              </a:ext>
            </a:extLst>
          </p:cNvPr>
          <p:cNvSpPr txBox="1"/>
          <p:nvPr/>
        </p:nvSpPr>
        <p:spPr>
          <a:xfrm>
            <a:off x="776429" y="3619639"/>
            <a:ext cx="1966723"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Process</a:t>
            </a:r>
          </a:p>
        </p:txBody>
      </p:sp>
      <p:sp>
        <p:nvSpPr>
          <p:cNvPr id="8" name="TextBox 7">
            <a:extLst>
              <a:ext uri="{FF2B5EF4-FFF2-40B4-BE49-F238E27FC236}">
                <a16:creationId xmlns:a16="http://schemas.microsoft.com/office/drawing/2014/main" id="{8704B2A9-BF5F-4618-8780-9EEAC53AA751}"/>
              </a:ext>
            </a:extLst>
          </p:cNvPr>
          <p:cNvSpPr txBox="1"/>
          <p:nvPr/>
        </p:nvSpPr>
        <p:spPr>
          <a:xfrm>
            <a:off x="776429" y="4710329"/>
            <a:ext cx="1966723"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Product</a:t>
            </a:r>
          </a:p>
        </p:txBody>
      </p:sp>
      <p:sp>
        <p:nvSpPr>
          <p:cNvPr id="9" name="Rectangle 3">
            <a:extLst>
              <a:ext uri="{FF2B5EF4-FFF2-40B4-BE49-F238E27FC236}">
                <a16:creationId xmlns:a16="http://schemas.microsoft.com/office/drawing/2014/main" id="{4CCA7162-499F-415C-B0A6-5D742F97C6E5}"/>
              </a:ext>
            </a:extLst>
          </p:cNvPr>
          <p:cNvSpPr txBox="1">
            <a:spLocks noChangeArrowheads="1"/>
          </p:cNvSpPr>
          <p:nvPr/>
        </p:nvSpPr>
        <p:spPr bwMode="auto">
          <a:xfrm>
            <a:off x="444362" y="3419735"/>
            <a:ext cx="3786743" cy="123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20000"/>
              </a:spcBef>
              <a:spcAft>
                <a:spcPct val="0"/>
              </a:spcAft>
              <a:buFont typeface="Wingdings" panose="05000000000000000000" pitchFamily="2" charset="2"/>
              <a:defRPr sz="2400" kern="1200">
                <a:solidFill>
                  <a:srgbClr val="000000"/>
                </a:solidFill>
                <a:latin typeface="+mn-lt"/>
                <a:ea typeface="+mn-ea"/>
                <a:cs typeface="+mn-cs"/>
              </a:defRPr>
            </a:lvl1pPr>
            <a:lvl2pPr marL="571500" indent="-285750" algn="l" defTabSz="457200" rtl="0" eaLnBrk="0" fontAlgn="base" hangingPunct="0">
              <a:spcBef>
                <a:spcPct val="20000"/>
              </a:spcBef>
              <a:spcAft>
                <a:spcPct val="0"/>
              </a:spcAft>
              <a:buFont typeface="Wingdings" panose="05000000000000000000" pitchFamily="2" charset="2"/>
              <a:buChar char="Ø"/>
              <a:defRPr sz="2200" kern="1200">
                <a:solidFill>
                  <a:srgbClr val="000000"/>
                </a:solidFill>
                <a:latin typeface="+mn-lt"/>
                <a:ea typeface="+mn-ea"/>
                <a:cs typeface="+mn-cs"/>
              </a:defRPr>
            </a:lvl2pPr>
            <a:lvl3pPr marL="9144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3pPr>
            <a:lvl4pPr marL="1371600" indent="-228600" algn="l" defTabSz="457200" rtl="0" eaLnBrk="0" fontAlgn="base" hangingPunct="0">
              <a:spcBef>
                <a:spcPct val="20000"/>
              </a:spcBef>
              <a:spcAft>
                <a:spcPct val="0"/>
              </a:spcAft>
              <a:buFont typeface="Arial" panose="020B0604020202020204" pitchFamily="34" charset="0"/>
              <a:buChar char="–"/>
              <a:defRPr sz="1800" kern="1200">
                <a:solidFill>
                  <a:srgbClr val="000000"/>
                </a:solidFill>
                <a:latin typeface="+mn-lt"/>
                <a:ea typeface="+mn-ea"/>
                <a:cs typeface="+mn-cs"/>
              </a:defRPr>
            </a:lvl4pPr>
            <a:lvl5pPr marL="1828800" indent="-22860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0" algn="ctr" eaLnBrk="1" hangingPunct="1">
              <a:buFont typeface="Wingdings" panose="05000000000000000000" pitchFamily="2" charset="2"/>
              <a:buNone/>
            </a:pPr>
            <a:r>
              <a:rPr lang="en-US" altLang="en-US" sz="2800" dirty="0"/>
              <a:t>The staff did not follow recipes which led to the increased cost for Buffalo Wild Wings during a slower month.</a:t>
            </a:r>
          </a:p>
          <a:p>
            <a:pPr marL="285750" lvl="1" indent="0" algn="ctr" eaLnBrk="1" hangingPunct="1">
              <a:buFont typeface="Wingdings" panose="05000000000000000000" pitchFamily="2" charset="2"/>
              <a:buNone/>
            </a:pPr>
            <a:endParaRPr lang="en-US" altLang="en-US" sz="2800" dirty="0"/>
          </a:p>
        </p:txBody>
      </p:sp>
      <p:sp>
        <p:nvSpPr>
          <p:cNvPr id="10" name="TextBox 9">
            <a:extLst>
              <a:ext uri="{FF2B5EF4-FFF2-40B4-BE49-F238E27FC236}">
                <a16:creationId xmlns:a16="http://schemas.microsoft.com/office/drawing/2014/main" id="{C222B703-5477-4E45-ABB8-D58E1E6B5B73}"/>
              </a:ext>
            </a:extLst>
          </p:cNvPr>
          <p:cNvSpPr txBox="1"/>
          <p:nvPr/>
        </p:nvSpPr>
        <p:spPr>
          <a:xfrm>
            <a:off x="762000" y="2590800"/>
            <a:ext cx="1966723"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People</a:t>
            </a:r>
          </a:p>
        </p:txBody>
      </p:sp>
    </p:spTree>
    <p:extLst>
      <p:ext uri="{BB962C8B-B14F-4D97-AF65-F5344CB8AC3E}">
        <p14:creationId xmlns:p14="http://schemas.microsoft.com/office/powerpoint/2010/main" val="18915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xit" presetSubtype="0" fill="hold" grpId="0" nodeType="with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07433" y="1524000"/>
            <a:ext cx="4527550" cy="3124199"/>
          </a:xfrm>
        </p:spPr>
        <p:txBody>
          <a:bodyPr>
            <a:noAutofit/>
          </a:bodyPr>
          <a:lstStyle/>
          <a:p>
            <a:pPr marL="285750" lvl="1" indent="0" eaLnBrk="1" hangingPunct="1">
              <a:buNone/>
            </a:pPr>
            <a:r>
              <a:rPr lang="en-US" altLang="en-US" sz="2800" dirty="0"/>
              <a:t>Chipotle was recently in the news for having contaminated lettuce served to customers as a result of not being cleaned by the vendor properly. This has led to many customers getting sick.</a:t>
            </a:r>
          </a:p>
        </p:txBody>
      </p:sp>
      <p:sp>
        <p:nvSpPr>
          <p:cNvPr id="10" name="Rectangle 2">
            <a:extLst>
              <a:ext uri="{FF2B5EF4-FFF2-40B4-BE49-F238E27FC236}">
                <a16:creationId xmlns:a16="http://schemas.microsoft.com/office/drawing/2014/main" id="{FC4CFC7E-4342-44FE-8D13-8AF418BE4F9D}"/>
              </a:ext>
            </a:extLst>
          </p:cNvPr>
          <p:cNvSpPr>
            <a:spLocks noGrp="1" noChangeArrowheads="1"/>
          </p:cNvSpPr>
          <p:nvPr>
            <p:ph type="title"/>
          </p:nvPr>
        </p:nvSpPr>
        <p:spPr>
          <a:xfrm>
            <a:off x="480457" y="274638"/>
            <a:ext cx="8229600" cy="1143000"/>
          </a:xfrm>
        </p:spPr>
        <p:txBody>
          <a:bodyPr/>
          <a:lstStyle/>
          <a:p>
            <a:pPr eaLnBrk="1" hangingPunct="1"/>
            <a:r>
              <a:rPr lang="en-US" altLang="en-US" dirty="0"/>
              <a:t>Lettuce Make a Change</a:t>
            </a:r>
          </a:p>
        </p:txBody>
      </p:sp>
      <p:pic>
        <p:nvPicPr>
          <p:cNvPr id="8" name="Picture 7">
            <a:extLst>
              <a:ext uri="{FF2B5EF4-FFF2-40B4-BE49-F238E27FC236}">
                <a16:creationId xmlns:a16="http://schemas.microsoft.com/office/drawing/2014/main" id="{8E9FD28E-1037-402E-98E7-FCB14EA94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593533"/>
            <a:ext cx="4207514" cy="1759267"/>
          </a:xfrm>
          <a:prstGeom prst="rect">
            <a:avLst/>
          </a:prstGeom>
        </p:spPr>
      </p:pic>
      <p:pic>
        <p:nvPicPr>
          <p:cNvPr id="9" name="Picture 8">
            <a:extLst>
              <a:ext uri="{FF2B5EF4-FFF2-40B4-BE49-F238E27FC236}">
                <a16:creationId xmlns:a16="http://schemas.microsoft.com/office/drawing/2014/main" id="{AE6C34E7-BE16-4EB2-ABD8-A3CAE0211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293" y="3528694"/>
            <a:ext cx="3154308" cy="2571447"/>
          </a:xfrm>
          <a:prstGeom prst="rect">
            <a:avLst/>
          </a:prstGeom>
        </p:spPr>
      </p:pic>
    </p:spTree>
    <p:extLst>
      <p:ext uri="{BB962C8B-B14F-4D97-AF65-F5344CB8AC3E}">
        <p14:creationId xmlns:p14="http://schemas.microsoft.com/office/powerpoint/2010/main" val="179225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07433" y="1524001"/>
            <a:ext cx="4527550" cy="3048000"/>
          </a:xfrm>
        </p:spPr>
        <p:txBody>
          <a:bodyPr/>
          <a:lstStyle/>
          <a:p>
            <a:pPr marL="285750" lvl="1" indent="0" eaLnBrk="1" hangingPunct="1">
              <a:buNone/>
            </a:pPr>
            <a:r>
              <a:rPr lang="en-US" altLang="en-US" sz="2800" dirty="0"/>
              <a:t>Which P has been affected?</a:t>
            </a:r>
          </a:p>
          <a:p>
            <a:pPr marL="285750" lvl="1" indent="0" eaLnBrk="1" hangingPunct="1">
              <a:buNone/>
            </a:pPr>
            <a:endParaRPr lang="en-US" altLang="en-US" dirty="0"/>
          </a:p>
        </p:txBody>
      </p:sp>
      <p:sp>
        <p:nvSpPr>
          <p:cNvPr id="10" name="Rectangle 2">
            <a:extLst>
              <a:ext uri="{FF2B5EF4-FFF2-40B4-BE49-F238E27FC236}">
                <a16:creationId xmlns:a16="http://schemas.microsoft.com/office/drawing/2014/main" id="{FC4CFC7E-4342-44FE-8D13-8AF418BE4F9D}"/>
              </a:ext>
            </a:extLst>
          </p:cNvPr>
          <p:cNvSpPr>
            <a:spLocks noGrp="1" noChangeArrowheads="1"/>
          </p:cNvSpPr>
          <p:nvPr>
            <p:ph type="title"/>
          </p:nvPr>
        </p:nvSpPr>
        <p:spPr>
          <a:xfrm>
            <a:off x="480457" y="274638"/>
            <a:ext cx="8229600" cy="1143000"/>
          </a:xfrm>
        </p:spPr>
        <p:txBody>
          <a:bodyPr/>
          <a:lstStyle/>
          <a:p>
            <a:pPr eaLnBrk="1" hangingPunct="1"/>
            <a:r>
              <a:rPr lang="en-US" altLang="en-US" dirty="0"/>
              <a:t>Lettuce Make a Change</a:t>
            </a:r>
          </a:p>
        </p:txBody>
      </p:sp>
      <p:pic>
        <p:nvPicPr>
          <p:cNvPr id="8" name="Picture 7">
            <a:extLst>
              <a:ext uri="{FF2B5EF4-FFF2-40B4-BE49-F238E27FC236}">
                <a16:creationId xmlns:a16="http://schemas.microsoft.com/office/drawing/2014/main" id="{6CD55F23-FA92-4CD8-AC03-FB53AB143D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593533"/>
            <a:ext cx="4207514" cy="1759267"/>
          </a:xfrm>
          <a:prstGeom prst="rect">
            <a:avLst/>
          </a:prstGeom>
        </p:spPr>
      </p:pic>
      <p:pic>
        <p:nvPicPr>
          <p:cNvPr id="9" name="Picture 8">
            <a:extLst>
              <a:ext uri="{FF2B5EF4-FFF2-40B4-BE49-F238E27FC236}">
                <a16:creationId xmlns:a16="http://schemas.microsoft.com/office/drawing/2014/main" id="{12A30542-96D3-45A0-81C7-8A04C5648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293" y="3528694"/>
            <a:ext cx="3154308" cy="2571447"/>
          </a:xfrm>
          <a:prstGeom prst="rect">
            <a:avLst/>
          </a:prstGeom>
        </p:spPr>
      </p:pic>
      <p:sp>
        <p:nvSpPr>
          <p:cNvPr id="12" name="TextBox 11">
            <a:extLst>
              <a:ext uri="{FF2B5EF4-FFF2-40B4-BE49-F238E27FC236}">
                <a16:creationId xmlns:a16="http://schemas.microsoft.com/office/drawing/2014/main" id="{F9F0B68B-A247-4328-B8DF-281424369209}"/>
              </a:ext>
            </a:extLst>
          </p:cNvPr>
          <p:cNvSpPr txBox="1"/>
          <p:nvPr/>
        </p:nvSpPr>
        <p:spPr>
          <a:xfrm>
            <a:off x="788983" y="2570015"/>
            <a:ext cx="1966723"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People</a:t>
            </a:r>
          </a:p>
        </p:txBody>
      </p:sp>
      <p:sp>
        <p:nvSpPr>
          <p:cNvPr id="13" name="TextBox 12">
            <a:extLst>
              <a:ext uri="{FF2B5EF4-FFF2-40B4-BE49-F238E27FC236}">
                <a16:creationId xmlns:a16="http://schemas.microsoft.com/office/drawing/2014/main" id="{A5D21B92-1FDD-4248-A85B-0FEAACA50368}"/>
              </a:ext>
            </a:extLst>
          </p:cNvPr>
          <p:cNvSpPr txBox="1"/>
          <p:nvPr/>
        </p:nvSpPr>
        <p:spPr>
          <a:xfrm>
            <a:off x="776429" y="3619639"/>
            <a:ext cx="1966723"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Process</a:t>
            </a:r>
          </a:p>
        </p:txBody>
      </p:sp>
      <p:sp>
        <p:nvSpPr>
          <p:cNvPr id="14" name="TextBox 13">
            <a:extLst>
              <a:ext uri="{FF2B5EF4-FFF2-40B4-BE49-F238E27FC236}">
                <a16:creationId xmlns:a16="http://schemas.microsoft.com/office/drawing/2014/main" id="{BB303C34-2D7E-4647-9991-12BFA61173A4}"/>
              </a:ext>
            </a:extLst>
          </p:cNvPr>
          <p:cNvSpPr txBox="1"/>
          <p:nvPr/>
        </p:nvSpPr>
        <p:spPr>
          <a:xfrm>
            <a:off x="776429" y="4710329"/>
            <a:ext cx="1966723"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Product</a:t>
            </a:r>
          </a:p>
        </p:txBody>
      </p:sp>
      <p:sp>
        <p:nvSpPr>
          <p:cNvPr id="15" name="TextBox 14">
            <a:extLst>
              <a:ext uri="{FF2B5EF4-FFF2-40B4-BE49-F238E27FC236}">
                <a16:creationId xmlns:a16="http://schemas.microsoft.com/office/drawing/2014/main" id="{6AC05F3B-1F90-4D16-A940-AE49F3AFEA05}"/>
              </a:ext>
            </a:extLst>
          </p:cNvPr>
          <p:cNvSpPr txBox="1"/>
          <p:nvPr/>
        </p:nvSpPr>
        <p:spPr>
          <a:xfrm>
            <a:off x="776429" y="2590800"/>
            <a:ext cx="1966723"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Process</a:t>
            </a:r>
          </a:p>
        </p:txBody>
      </p:sp>
      <p:sp>
        <p:nvSpPr>
          <p:cNvPr id="16" name="Rectangle 3">
            <a:extLst>
              <a:ext uri="{FF2B5EF4-FFF2-40B4-BE49-F238E27FC236}">
                <a16:creationId xmlns:a16="http://schemas.microsoft.com/office/drawing/2014/main" id="{1FE04976-4BD2-4B0D-832E-995418508B21}"/>
              </a:ext>
            </a:extLst>
          </p:cNvPr>
          <p:cNvSpPr txBox="1">
            <a:spLocks noChangeArrowheads="1"/>
          </p:cNvSpPr>
          <p:nvPr/>
        </p:nvSpPr>
        <p:spPr bwMode="auto">
          <a:xfrm>
            <a:off x="152400" y="3440811"/>
            <a:ext cx="4293184" cy="123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20000"/>
              </a:spcBef>
              <a:spcAft>
                <a:spcPct val="0"/>
              </a:spcAft>
              <a:buFont typeface="Wingdings" panose="05000000000000000000" pitchFamily="2" charset="2"/>
              <a:defRPr sz="2400" kern="1200">
                <a:solidFill>
                  <a:srgbClr val="000000"/>
                </a:solidFill>
                <a:latin typeface="+mn-lt"/>
                <a:ea typeface="+mn-ea"/>
                <a:cs typeface="+mn-cs"/>
              </a:defRPr>
            </a:lvl1pPr>
            <a:lvl2pPr marL="571500" indent="-285750" algn="l" defTabSz="457200" rtl="0" eaLnBrk="0" fontAlgn="base" hangingPunct="0">
              <a:spcBef>
                <a:spcPct val="20000"/>
              </a:spcBef>
              <a:spcAft>
                <a:spcPct val="0"/>
              </a:spcAft>
              <a:buFont typeface="Wingdings" panose="05000000000000000000" pitchFamily="2" charset="2"/>
              <a:buChar char="Ø"/>
              <a:defRPr sz="2200" kern="1200">
                <a:solidFill>
                  <a:srgbClr val="000000"/>
                </a:solidFill>
                <a:latin typeface="+mn-lt"/>
                <a:ea typeface="+mn-ea"/>
                <a:cs typeface="+mn-cs"/>
              </a:defRPr>
            </a:lvl2pPr>
            <a:lvl3pPr marL="9144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3pPr>
            <a:lvl4pPr marL="1371600" indent="-228600" algn="l" defTabSz="457200" rtl="0" eaLnBrk="0" fontAlgn="base" hangingPunct="0">
              <a:spcBef>
                <a:spcPct val="20000"/>
              </a:spcBef>
              <a:spcAft>
                <a:spcPct val="0"/>
              </a:spcAft>
              <a:buFont typeface="Arial" panose="020B0604020202020204" pitchFamily="34" charset="0"/>
              <a:buChar char="–"/>
              <a:defRPr sz="1800" kern="1200">
                <a:solidFill>
                  <a:srgbClr val="000000"/>
                </a:solidFill>
                <a:latin typeface="+mn-lt"/>
                <a:ea typeface="+mn-ea"/>
                <a:cs typeface="+mn-cs"/>
              </a:defRPr>
            </a:lvl4pPr>
            <a:lvl5pPr marL="1828800" indent="-22860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0" algn="ctr" eaLnBrk="1" hangingPunct="1">
              <a:buNone/>
            </a:pPr>
            <a:r>
              <a:rPr lang="en-US" altLang="en-US" sz="2800" dirty="0"/>
              <a:t>The process was highly affected for chipotle by it’s vendor which led to an unfavorable product, the result was a decrease in sales and a financial loss.</a:t>
            </a:r>
          </a:p>
        </p:txBody>
      </p:sp>
    </p:spTree>
    <p:extLst>
      <p:ext uri="{BB962C8B-B14F-4D97-AF65-F5344CB8AC3E}">
        <p14:creationId xmlns:p14="http://schemas.microsoft.com/office/powerpoint/2010/main" val="343995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0" presetClass="exit" presetSubtype="0" fill="hold" grpId="0" nodeType="with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07433" y="1524000"/>
            <a:ext cx="4527550" cy="3588175"/>
          </a:xfrm>
        </p:spPr>
        <p:txBody>
          <a:bodyPr>
            <a:noAutofit/>
          </a:bodyPr>
          <a:lstStyle/>
          <a:p>
            <a:pPr marL="285750" lvl="1" indent="0" eaLnBrk="1" hangingPunct="1">
              <a:buNone/>
            </a:pPr>
            <a:r>
              <a:rPr lang="en-US" altLang="en-US" sz="2800" dirty="0"/>
              <a:t>Dominos Pizza has seen lower sales than Papa Johns. Through customer survey they realized customers complained the most about there crust being too dry and unappealing in taste.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257" y="2305050"/>
            <a:ext cx="4301067" cy="2419350"/>
          </a:xfrm>
          <a:prstGeom prst="rect">
            <a:avLst/>
          </a:prstGeom>
        </p:spPr>
      </p:pic>
      <p:sp>
        <p:nvSpPr>
          <p:cNvPr id="10" name="Rectangle 2">
            <a:extLst>
              <a:ext uri="{FF2B5EF4-FFF2-40B4-BE49-F238E27FC236}">
                <a16:creationId xmlns:a16="http://schemas.microsoft.com/office/drawing/2014/main" id="{B464B533-D63F-4384-83D6-94354F4F8E8F}"/>
              </a:ext>
            </a:extLst>
          </p:cNvPr>
          <p:cNvSpPr>
            <a:spLocks noGrp="1" noChangeArrowheads="1"/>
          </p:cNvSpPr>
          <p:nvPr>
            <p:ph type="title"/>
          </p:nvPr>
        </p:nvSpPr>
        <p:spPr>
          <a:xfrm>
            <a:off x="480457" y="274638"/>
            <a:ext cx="8229600" cy="1143000"/>
          </a:xfrm>
        </p:spPr>
        <p:txBody>
          <a:bodyPr/>
          <a:lstStyle/>
          <a:p>
            <a:pPr eaLnBrk="1" hangingPunct="1"/>
            <a:r>
              <a:rPr lang="en-US" altLang="en-US" dirty="0"/>
              <a:t>A Pizza Improvement</a:t>
            </a:r>
          </a:p>
        </p:txBody>
      </p:sp>
    </p:spTree>
    <p:extLst>
      <p:ext uri="{BB962C8B-B14F-4D97-AF65-F5344CB8AC3E}">
        <p14:creationId xmlns:p14="http://schemas.microsoft.com/office/powerpoint/2010/main" val="209227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07433" y="1524001"/>
            <a:ext cx="4527550" cy="3048000"/>
          </a:xfrm>
        </p:spPr>
        <p:txBody>
          <a:bodyPr>
            <a:normAutofit/>
          </a:bodyPr>
          <a:lstStyle/>
          <a:p>
            <a:pPr marL="285750" lvl="1" indent="0" eaLnBrk="1" hangingPunct="1">
              <a:buNone/>
            </a:pPr>
            <a:r>
              <a:rPr lang="en-US" altLang="en-US" sz="2800" dirty="0"/>
              <a:t>Which P can be improved?</a:t>
            </a:r>
          </a:p>
          <a:p>
            <a:pPr marL="285750" lvl="1" indent="0" eaLnBrk="1" hangingPunct="1">
              <a:buNone/>
            </a:pPr>
            <a:endParaRPr lang="en-US" alt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4983" y="1619250"/>
            <a:ext cx="4301067" cy="2419350"/>
          </a:xfrm>
          <a:prstGeom prst="rect">
            <a:avLst/>
          </a:prstGeom>
        </p:spPr>
      </p:pic>
      <p:sp>
        <p:nvSpPr>
          <p:cNvPr id="10" name="Rectangle 2">
            <a:extLst>
              <a:ext uri="{FF2B5EF4-FFF2-40B4-BE49-F238E27FC236}">
                <a16:creationId xmlns:a16="http://schemas.microsoft.com/office/drawing/2014/main" id="{FC4CFC7E-4342-44FE-8D13-8AF418BE4F9D}"/>
              </a:ext>
            </a:extLst>
          </p:cNvPr>
          <p:cNvSpPr>
            <a:spLocks noGrp="1" noChangeArrowheads="1"/>
          </p:cNvSpPr>
          <p:nvPr>
            <p:ph type="title"/>
          </p:nvPr>
        </p:nvSpPr>
        <p:spPr>
          <a:xfrm>
            <a:off x="480457" y="274638"/>
            <a:ext cx="8229600" cy="1143000"/>
          </a:xfrm>
        </p:spPr>
        <p:txBody>
          <a:bodyPr/>
          <a:lstStyle/>
          <a:p>
            <a:pPr eaLnBrk="1" hangingPunct="1"/>
            <a:r>
              <a:rPr lang="en-US" altLang="en-US" dirty="0"/>
              <a:t>A Pizza Improvement</a:t>
            </a:r>
          </a:p>
        </p:txBody>
      </p:sp>
      <p:sp>
        <p:nvSpPr>
          <p:cNvPr id="9" name="TextBox 8">
            <a:extLst>
              <a:ext uri="{FF2B5EF4-FFF2-40B4-BE49-F238E27FC236}">
                <a16:creationId xmlns:a16="http://schemas.microsoft.com/office/drawing/2014/main" id="{59D8FF5D-B7FC-46E1-9F27-BC0BBF9179F1}"/>
              </a:ext>
            </a:extLst>
          </p:cNvPr>
          <p:cNvSpPr txBox="1"/>
          <p:nvPr/>
        </p:nvSpPr>
        <p:spPr>
          <a:xfrm>
            <a:off x="788983" y="2570015"/>
            <a:ext cx="1966723"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People</a:t>
            </a:r>
          </a:p>
        </p:txBody>
      </p:sp>
      <p:sp>
        <p:nvSpPr>
          <p:cNvPr id="11" name="TextBox 10">
            <a:extLst>
              <a:ext uri="{FF2B5EF4-FFF2-40B4-BE49-F238E27FC236}">
                <a16:creationId xmlns:a16="http://schemas.microsoft.com/office/drawing/2014/main" id="{E5EEC8F2-9438-4491-B281-D2E546634E20}"/>
              </a:ext>
            </a:extLst>
          </p:cNvPr>
          <p:cNvSpPr txBox="1"/>
          <p:nvPr/>
        </p:nvSpPr>
        <p:spPr>
          <a:xfrm>
            <a:off x="776429" y="3619639"/>
            <a:ext cx="1966723"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Process</a:t>
            </a:r>
          </a:p>
        </p:txBody>
      </p:sp>
      <p:sp>
        <p:nvSpPr>
          <p:cNvPr id="12" name="TextBox 11">
            <a:extLst>
              <a:ext uri="{FF2B5EF4-FFF2-40B4-BE49-F238E27FC236}">
                <a16:creationId xmlns:a16="http://schemas.microsoft.com/office/drawing/2014/main" id="{4E74374D-7A11-4F52-A6C3-7ACD15096A24}"/>
              </a:ext>
            </a:extLst>
          </p:cNvPr>
          <p:cNvSpPr txBox="1"/>
          <p:nvPr/>
        </p:nvSpPr>
        <p:spPr>
          <a:xfrm>
            <a:off x="776429" y="4710329"/>
            <a:ext cx="1966723"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Product</a:t>
            </a:r>
          </a:p>
        </p:txBody>
      </p:sp>
      <p:sp>
        <p:nvSpPr>
          <p:cNvPr id="14" name="TextBox 13">
            <a:extLst>
              <a:ext uri="{FF2B5EF4-FFF2-40B4-BE49-F238E27FC236}">
                <a16:creationId xmlns:a16="http://schemas.microsoft.com/office/drawing/2014/main" id="{D1A67C54-B288-42E6-9D76-E6A0410E8F22}"/>
              </a:ext>
            </a:extLst>
          </p:cNvPr>
          <p:cNvSpPr txBox="1"/>
          <p:nvPr/>
        </p:nvSpPr>
        <p:spPr>
          <a:xfrm>
            <a:off x="776428" y="2570015"/>
            <a:ext cx="1966723"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Product</a:t>
            </a:r>
          </a:p>
        </p:txBody>
      </p:sp>
      <p:sp>
        <p:nvSpPr>
          <p:cNvPr id="13" name="Rectangle 3">
            <a:extLst>
              <a:ext uri="{FF2B5EF4-FFF2-40B4-BE49-F238E27FC236}">
                <a16:creationId xmlns:a16="http://schemas.microsoft.com/office/drawing/2014/main" id="{5D10D9F3-7142-4567-9317-218B509E0C63}"/>
              </a:ext>
            </a:extLst>
          </p:cNvPr>
          <p:cNvSpPr txBox="1">
            <a:spLocks noChangeArrowheads="1"/>
          </p:cNvSpPr>
          <p:nvPr/>
        </p:nvSpPr>
        <p:spPr bwMode="auto">
          <a:xfrm>
            <a:off x="278816" y="3440811"/>
            <a:ext cx="3786743" cy="123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20000"/>
              </a:spcBef>
              <a:spcAft>
                <a:spcPct val="0"/>
              </a:spcAft>
              <a:buFont typeface="Wingdings" panose="05000000000000000000" pitchFamily="2" charset="2"/>
              <a:defRPr sz="2400" kern="1200">
                <a:solidFill>
                  <a:srgbClr val="000000"/>
                </a:solidFill>
                <a:latin typeface="+mn-lt"/>
                <a:ea typeface="+mn-ea"/>
                <a:cs typeface="+mn-cs"/>
              </a:defRPr>
            </a:lvl1pPr>
            <a:lvl2pPr marL="571500" indent="-285750" algn="l" defTabSz="457200" rtl="0" eaLnBrk="0" fontAlgn="base" hangingPunct="0">
              <a:spcBef>
                <a:spcPct val="20000"/>
              </a:spcBef>
              <a:spcAft>
                <a:spcPct val="0"/>
              </a:spcAft>
              <a:buFont typeface="Wingdings" panose="05000000000000000000" pitchFamily="2" charset="2"/>
              <a:buChar char="Ø"/>
              <a:defRPr sz="2200" kern="1200">
                <a:solidFill>
                  <a:srgbClr val="000000"/>
                </a:solidFill>
                <a:latin typeface="+mn-lt"/>
                <a:ea typeface="+mn-ea"/>
                <a:cs typeface="+mn-cs"/>
              </a:defRPr>
            </a:lvl2pPr>
            <a:lvl3pPr marL="9144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3pPr>
            <a:lvl4pPr marL="1371600" indent="-228600" algn="l" defTabSz="457200" rtl="0" eaLnBrk="0" fontAlgn="base" hangingPunct="0">
              <a:spcBef>
                <a:spcPct val="20000"/>
              </a:spcBef>
              <a:spcAft>
                <a:spcPct val="0"/>
              </a:spcAft>
              <a:buFont typeface="Arial" panose="020B0604020202020204" pitchFamily="34" charset="0"/>
              <a:buChar char="–"/>
              <a:defRPr sz="1800" kern="1200">
                <a:solidFill>
                  <a:srgbClr val="000000"/>
                </a:solidFill>
                <a:latin typeface="+mn-lt"/>
                <a:ea typeface="+mn-ea"/>
                <a:cs typeface="+mn-cs"/>
              </a:defRPr>
            </a:lvl4pPr>
            <a:lvl5pPr marL="1828800" indent="-22860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0" algn="ctr" eaLnBrk="1" hangingPunct="1">
              <a:buNone/>
            </a:pPr>
            <a:r>
              <a:rPr lang="en-US" altLang="en-US" sz="2800" dirty="0"/>
              <a:t>The product needed to be modified and reformulated to meet the customers preferences based on feedback received.</a:t>
            </a:r>
          </a:p>
        </p:txBody>
      </p:sp>
    </p:spTree>
    <p:extLst>
      <p:ext uri="{BB962C8B-B14F-4D97-AF65-F5344CB8AC3E}">
        <p14:creationId xmlns:p14="http://schemas.microsoft.com/office/powerpoint/2010/main" val="219092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xit" presetSubtype="0" fill="hold" grpId="0" nodeType="with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itle 1"/>
          <p:cNvSpPr>
            <a:spLocks noGrp="1"/>
          </p:cNvSpPr>
          <p:nvPr>
            <p:ph type="title"/>
          </p:nvPr>
        </p:nvSpPr>
        <p:spPr>
          <a:xfrm>
            <a:off x="533400" y="359780"/>
            <a:ext cx="8229600" cy="1143000"/>
          </a:xfrm>
        </p:spPr>
        <p:txBody>
          <a:bodyPr/>
          <a:lstStyle/>
          <a:p>
            <a:pPr eaLnBrk="1" hangingPunct="1"/>
            <a:r>
              <a:rPr lang="en-US" altLang="en-US" dirty="0"/>
              <a:t>How Do The 3 P’s Relate to Café LA</a:t>
            </a:r>
          </a:p>
        </p:txBody>
      </p:sp>
      <p:sp>
        <p:nvSpPr>
          <p:cNvPr id="3" name="Rectangle 3"/>
          <p:cNvSpPr>
            <a:spLocks noGrp="1" noChangeArrowheads="1"/>
          </p:cNvSpPr>
          <p:nvPr>
            <p:ph idx="1"/>
          </p:nvPr>
        </p:nvSpPr>
        <p:spPr>
          <a:xfrm>
            <a:off x="1473200" y="3929313"/>
            <a:ext cx="6197600" cy="4525963"/>
          </a:xfrm>
        </p:spPr>
        <p:txBody>
          <a:bodyPr/>
          <a:lstStyle/>
          <a:p>
            <a:pPr marL="285750" lvl="1" indent="0" algn="ctr" eaLnBrk="1" hangingPunct="1">
              <a:buNone/>
            </a:pPr>
            <a:r>
              <a:rPr lang="en-US" altLang="en-US" sz="2800" dirty="0"/>
              <a:t>To continue making improvements, all Food Services Staff must follow recipes and trust the process. This leads to making a great product that customers can enjoy and keep them returning.</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8633" r="90000">
                        <a14:foregroundMark x1="8633" y1="39271" x2="8633" y2="39271"/>
                      </a14:backgroundRemoval>
                    </a14:imgEffect>
                  </a14:imgLayer>
                </a14:imgProps>
              </a:ext>
              <a:ext uri="{28A0092B-C50C-407E-A947-70E740481C1C}">
                <a14:useLocalDpi xmlns:a14="http://schemas.microsoft.com/office/drawing/2010/main" val="0"/>
              </a:ext>
            </a:extLst>
          </a:blip>
          <a:stretch>
            <a:fillRect/>
          </a:stretch>
        </p:blipFill>
        <p:spPr>
          <a:xfrm>
            <a:off x="4876800" y="990600"/>
            <a:ext cx="3886200" cy="2914650"/>
          </a:xfrm>
          <a:prstGeom prst="rect">
            <a:avLst/>
          </a:prstGeom>
        </p:spPr>
      </p:pic>
      <p:sp>
        <p:nvSpPr>
          <p:cNvPr id="5" name="Rectangle 4"/>
          <p:cNvSpPr/>
          <p:nvPr/>
        </p:nvSpPr>
        <p:spPr>
          <a:xfrm>
            <a:off x="1047648" y="2048470"/>
            <a:ext cx="3057247" cy="646331"/>
          </a:xfrm>
          <a:prstGeom prst="rect">
            <a:avLst/>
          </a:prstGeom>
          <a:noFill/>
        </p:spPr>
        <p:txBody>
          <a:bodyPr wrap="none" lIns="91440" tIns="45720" rIns="91440" bIns="45720">
            <a:spAutoFit/>
          </a:bodyPr>
          <a:lstStyle/>
          <a:p>
            <a:pPr algn="ctr"/>
            <a:r>
              <a:rPr lang="en-US" sz="3600" b="1" cap="none" spc="50" dirty="0">
                <a:ln w="0"/>
                <a:solidFill>
                  <a:srgbClr val="000000"/>
                </a:solidFill>
                <a:effectLst>
                  <a:innerShdw blurRad="63500" dist="50800" dir="13500000">
                    <a:srgbClr val="000000">
                      <a:alpha val="50000"/>
                    </a:srgbClr>
                  </a:innerShdw>
                </a:effectLst>
                <a:latin typeface="+mj-lt"/>
              </a:rPr>
              <a:t>Consistency is</a:t>
            </a:r>
          </a:p>
        </p:txBody>
      </p:sp>
    </p:spTree>
    <p:extLst>
      <p:ext uri="{BB962C8B-B14F-4D97-AF65-F5344CB8AC3E}">
        <p14:creationId xmlns:p14="http://schemas.microsoft.com/office/powerpoint/2010/main" val="313859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21370" y="452188"/>
            <a:ext cx="8193023" cy="885824"/>
          </a:xfrm>
        </p:spPr>
        <p:txBody>
          <a:bodyPr/>
          <a:lstStyle/>
          <a:p>
            <a:pPr algn="l"/>
            <a:r>
              <a:rPr lang="en-US" altLang="en-US" sz="4000" b="1" dirty="0">
                <a:solidFill>
                  <a:srgbClr val="000000"/>
                </a:solidFill>
              </a:rPr>
              <a:t>Daily Forecasting</a:t>
            </a:r>
          </a:p>
        </p:txBody>
      </p:sp>
      <p:sp>
        <p:nvSpPr>
          <p:cNvPr id="14339" name="Rectangle 3"/>
          <p:cNvSpPr>
            <a:spLocks noGrp="1" noChangeArrowheads="1"/>
          </p:cNvSpPr>
          <p:nvPr>
            <p:ph idx="1"/>
          </p:nvPr>
        </p:nvSpPr>
        <p:spPr>
          <a:xfrm>
            <a:off x="521370" y="1600200"/>
            <a:ext cx="8147303" cy="4682264"/>
          </a:xfrm>
        </p:spPr>
        <p:txBody>
          <a:bodyPr>
            <a:normAutofit/>
          </a:bodyPr>
          <a:lstStyle/>
          <a:p>
            <a:pPr marL="0" indent="0">
              <a:lnSpc>
                <a:spcPct val="90000"/>
              </a:lnSpc>
              <a:spcBef>
                <a:spcPts val="0"/>
              </a:spcBef>
              <a:spcAft>
                <a:spcPts val="1000"/>
              </a:spcAft>
              <a:buNone/>
            </a:pPr>
            <a:r>
              <a:rPr lang="en-US" altLang="en-US" sz="2800" dirty="0">
                <a:solidFill>
                  <a:srgbClr val="000000"/>
                </a:solidFill>
              </a:rPr>
              <a:t>Continually making adjustments to the daily forecast of meals for all meal programs will result in:</a:t>
            </a:r>
          </a:p>
          <a:p>
            <a:pPr lvl="1">
              <a:lnSpc>
                <a:spcPct val="90000"/>
              </a:lnSpc>
              <a:spcBef>
                <a:spcPts val="0"/>
              </a:spcBef>
              <a:spcAft>
                <a:spcPts val="400"/>
              </a:spcAft>
            </a:pPr>
            <a:r>
              <a:rPr lang="en-US" altLang="en-US" sz="2400" dirty="0"/>
              <a:t>Accurate information being utilized</a:t>
            </a:r>
          </a:p>
          <a:p>
            <a:pPr lvl="1">
              <a:lnSpc>
                <a:spcPct val="90000"/>
              </a:lnSpc>
              <a:spcBef>
                <a:spcPts val="0"/>
              </a:spcBef>
              <a:spcAft>
                <a:spcPts val="400"/>
              </a:spcAft>
            </a:pPr>
            <a:r>
              <a:rPr lang="en-US" altLang="en-US" sz="2400" dirty="0"/>
              <a:t>Ordering correct amounts</a:t>
            </a:r>
          </a:p>
          <a:p>
            <a:pPr lvl="1">
              <a:lnSpc>
                <a:spcPct val="90000"/>
              </a:lnSpc>
              <a:spcBef>
                <a:spcPts val="0"/>
              </a:spcBef>
              <a:spcAft>
                <a:spcPts val="400"/>
              </a:spcAft>
              <a:buFont typeface="Wingdings" panose="05000000000000000000" pitchFamily="2" charset="2"/>
              <a:buChar char="Ø"/>
            </a:pPr>
            <a:r>
              <a:rPr lang="en-US" altLang="en-US" sz="2400" dirty="0">
                <a:solidFill>
                  <a:srgbClr val="000000"/>
                </a:solidFill>
              </a:rPr>
              <a:t>Eliminating over production of food items</a:t>
            </a:r>
          </a:p>
          <a:p>
            <a:pPr lvl="1">
              <a:lnSpc>
                <a:spcPct val="90000"/>
              </a:lnSpc>
              <a:spcBef>
                <a:spcPts val="0"/>
              </a:spcBef>
              <a:spcAft>
                <a:spcPts val="400"/>
              </a:spcAft>
              <a:buFont typeface="Wingdings" panose="05000000000000000000" pitchFamily="2" charset="2"/>
              <a:buChar char="Ø"/>
            </a:pPr>
            <a:r>
              <a:rPr lang="en-US" altLang="en-US" sz="2400" dirty="0">
                <a:solidFill>
                  <a:srgbClr val="000000"/>
                </a:solidFill>
              </a:rPr>
              <a:t>Lowering food cost</a:t>
            </a:r>
          </a:p>
          <a:p>
            <a:pPr lvl="1">
              <a:lnSpc>
                <a:spcPct val="90000"/>
              </a:lnSpc>
              <a:spcBef>
                <a:spcPts val="0"/>
              </a:spcBef>
              <a:spcAft>
                <a:spcPts val="400"/>
              </a:spcAft>
              <a:buFont typeface="Wingdings" panose="05000000000000000000" pitchFamily="2" charset="2"/>
              <a:buChar char="Ø"/>
            </a:pPr>
            <a:r>
              <a:rPr lang="en-US" altLang="en-US" sz="2400" dirty="0">
                <a:solidFill>
                  <a:srgbClr val="000000"/>
                </a:solidFill>
              </a:rPr>
              <a:t>Reducing unnecessary labor costs</a:t>
            </a:r>
          </a:p>
          <a:p>
            <a:pPr lvl="1">
              <a:lnSpc>
                <a:spcPct val="90000"/>
              </a:lnSpc>
              <a:spcBef>
                <a:spcPts val="0"/>
              </a:spcBef>
              <a:spcAft>
                <a:spcPts val="400"/>
              </a:spcAft>
              <a:buFont typeface="Wingdings" panose="05000000000000000000" pitchFamily="2" charset="2"/>
              <a:buChar char="Ø"/>
            </a:pPr>
            <a:endParaRPr lang="en-US" altLang="en-US" sz="2600" dirty="0">
              <a:solidFill>
                <a:srgbClr val="000000"/>
              </a:solidFill>
            </a:endParaRPr>
          </a:p>
        </p:txBody>
      </p:sp>
    </p:spTree>
    <p:custDataLst>
      <p:tags r:id="rId1"/>
    </p:custDataLst>
    <p:extLst>
      <p:ext uri="{BB962C8B-B14F-4D97-AF65-F5344CB8AC3E}">
        <p14:creationId xmlns:p14="http://schemas.microsoft.com/office/powerpoint/2010/main" val="2201596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Forecasting Tools</a:t>
            </a:r>
          </a:p>
        </p:txBody>
      </p:sp>
      <p:sp>
        <p:nvSpPr>
          <p:cNvPr id="3" name="Content Placeholder 2"/>
          <p:cNvSpPr>
            <a:spLocks noGrp="1"/>
          </p:cNvSpPr>
          <p:nvPr>
            <p:ph sz="half" idx="1"/>
          </p:nvPr>
        </p:nvSpPr>
        <p:spPr>
          <a:xfrm>
            <a:off x="457200" y="1524000"/>
            <a:ext cx="7924800" cy="4525963"/>
          </a:xfrm>
        </p:spPr>
        <p:txBody>
          <a:bodyPr/>
          <a:lstStyle/>
          <a:p>
            <a:r>
              <a:rPr lang="en-US" dirty="0"/>
              <a:t>When forecasting, utilize the tools and information available to avoid inaccuracies in ordering and food production. </a:t>
            </a:r>
          </a:p>
        </p:txBody>
      </p:sp>
      <p:graphicFrame>
        <p:nvGraphicFramePr>
          <p:cNvPr id="8" name="Diagram 7">
            <a:extLst>
              <a:ext uri="{FF2B5EF4-FFF2-40B4-BE49-F238E27FC236}">
                <a16:creationId xmlns:a16="http://schemas.microsoft.com/office/drawing/2014/main" id="{FAEAAC4D-CC68-427A-A998-66F3FE74627D}"/>
              </a:ext>
            </a:extLst>
          </p:cNvPr>
          <p:cNvGraphicFramePr/>
          <p:nvPr>
            <p:extLst>
              <p:ext uri="{D42A27DB-BD31-4B8C-83A1-F6EECF244321}">
                <p14:modId xmlns:p14="http://schemas.microsoft.com/office/powerpoint/2010/main" val="753241779"/>
              </p:ext>
            </p:extLst>
          </p:nvPr>
        </p:nvGraphicFramePr>
        <p:xfrm>
          <a:off x="533400" y="2895600"/>
          <a:ext cx="7467600" cy="3154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0662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CC4C-C1A3-4FF0-A5F7-C6B297218CE7}"/>
              </a:ext>
            </a:extLst>
          </p:cNvPr>
          <p:cNvSpPr>
            <a:spLocks noGrp="1"/>
          </p:cNvSpPr>
          <p:nvPr>
            <p:ph type="title"/>
          </p:nvPr>
        </p:nvSpPr>
        <p:spPr>
          <a:xfrm>
            <a:off x="512064" y="304800"/>
            <a:ext cx="8229600" cy="1143000"/>
          </a:xfrm>
        </p:spPr>
        <p:txBody>
          <a:bodyPr/>
          <a:lstStyle/>
          <a:p>
            <a:r>
              <a:rPr lang="en-US" dirty="0"/>
              <a:t>BIC Tracking Tool </a:t>
            </a:r>
          </a:p>
        </p:txBody>
      </p:sp>
      <p:pic>
        <p:nvPicPr>
          <p:cNvPr id="6" name="Content Placeholder 5">
            <a:extLst>
              <a:ext uri="{FF2B5EF4-FFF2-40B4-BE49-F238E27FC236}">
                <a16:creationId xmlns:a16="http://schemas.microsoft.com/office/drawing/2014/main" id="{2211532B-10C1-496F-AD7A-9B10E4A3B22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48820" y="2971800"/>
            <a:ext cx="3762189" cy="2269257"/>
          </a:xfrm>
          <a:ln>
            <a:solidFill>
              <a:srgbClr val="000000"/>
            </a:solidFill>
          </a:ln>
        </p:spPr>
      </p:pic>
      <p:sp>
        <p:nvSpPr>
          <p:cNvPr id="4" name="Content Placeholder 3">
            <a:extLst>
              <a:ext uri="{FF2B5EF4-FFF2-40B4-BE49-F238E27FC236}">
                <a16:creationId xmlns:a16="http://schemas.microsoft.com/office/drawing/2014/main" id="{DD58EA1F-C22F-4C56-B4E4-F15976589E7A}"/>
              </a:ext>
            </a:extLst>
          </p:cNvPr>
          <p:cNvSpPr>
            <a:spLocks noGrp="1"/>
          </p:cNvSpPr>
          <p:nvPr>
            <p:ph sz="half" idx="2"/>
          </p:nvPr>
        </p:nvSpPr>
        <p:spPr>
          <a:xfrm>
            <a:off x="533400" y="1371600"/>
            <a:ext cx="8458200" cy="1828800"/>
          </a:xfrm>
        </p:spPr>
        <p:txBody>
          <a:bodyPr/>
          <a:lstStyle/>
          <a:p>
            <a:r>
              <a:rPr lang="en-US" sz="2600" dirty="0"/>
              <a:t>Tracking participation of individual breakfast items provides the cafeteria with useful data to learn patterns in student preferences. </a:t>
            </a:r>
          </a:p>
          <a:p>
            <a:endParaRPr lang="en-US" dirty="0"/>
          </a:p>
        </p:txBody>
      </p:sp>
      <p:sp>
        <p:nvSpPr>
          <p:cNvPr id="7" name="Content Placeholder 2">
            <a:extLst>
              <a:ext uri="{FF2B5EF4-FFF2-40B4-BE49-F238E27FC236}">
                <a16:creationId xmlns:a16="http://schemas.microsoft.com/office/drawing/2014/main" id="{A7E2F2E8-D287-417F-960A-6DAF3768FCDB}"/>
              </a:ext>
            </a:extLst>
          </p:cNvPr>
          <p:cNvSpPr txBox="1">
            <a:spLocks/>
          </p:cNvSpPr>
          <p:nvPr/>
        </p:nvSpPr>
        <p:spPr bwMode="auto">
          <a:xfrm>
            <a:off x="581211" y="2895600"/>
            <a:ext cx="3657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rgbClr val="000000"/>
                </a:solidFill>
              </a:rPr>
              <a:t>The BIC Daily Meal Tracking report is used to:</a:t>
            </a:r>
          </a:p>
          <a:p>
            <a:pPr>
              <a:buFont typeface="Wingdings" panose="05000000000000000000" pitchFamily="2" charset="2"/>
              <a:buChar char="Ø"/>
            </a:pPr>
            <a:r>
              <a:rPr lang="en-US" sz="2400" dirty="0">
                <a:solidFill>
                  <a:srgbClr val="000000"/>
                </a:solidFill>
              </a:rPr>
              <a:t>Forecast accurately for each food item</a:t>
            </a:r>
          </a:p>
          <a:p>
            <a:pPr>
              <a:buFont typeface="Wingdings" panose="05000000000000000000" pitchFamily="2" charset="2"/>
              <a:buChar char="Ø"/>
            </a:pPr>
            <a:r>
              <a:rPr lang="en-US" sz="2400" dirty="0">
                <a:solidFill>
                  <a:srgbClr val="000000"/>
                </a:solidFill>
              </a:rPr>
              <a:t>Guide food services staff when packing the BIC bags</a:t>
            </a:r>
          </a:p>
        </p:txBody>
      </p:sp>
      <p:pic>
        <p:nvPicPr>
          <p:cNvPr id="8" name="Content Placeholder 5">
            <a:extLst>
              <a:ext uri="{FF2B5EF4-FFF2-40B4-BE49-F238E27FC236}">
                <a16:creationId xmlns:a16="http://schemas.microsoft.com/office/drawing/2014/main" id="{BFDCD50E-B790-48B6-96A2-10E019EBA6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81211" y="1219200"/>
            <a:ext cx="8029389" cy="4843124"/>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9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subTitle" idx="4294967295"/>
          </p:nvPr>
        </p:nvSpPr>
        <p:spPr>
          <a:xfrm>
            <a:off x="2514600" y="6096000"/>
            <a:ext cx="6629400" cy="847476"/>
          </a:xfrm>
        </p:spPr>
        <p:txBody>
          <a:bodyPr/>
          <a:lstStyle/>
          <a:p>
            <a:pPr eaLnBrk="1" hangingPunct="1">
              <a:spcBef>
                <a:spcPts val="0"/>
              </a:spcBef>
            </a:pPr>
            <a:r>
              <a:rPr lang="en-US" altLang="en-US" dirty="0"/>
              <a:t>	</a:t>
            </a:r>
            <a:r>
              <a:rPr lang="en-US" altLang="en-US" dirty="0">
                <a:latin typeface="Calibri" pitchFamily="34" charset="0"/>
              </a:rPr>
              <a:t>Provided by the LAUSD Food Services Division</a:t>
            </a:r>
          </a:p>
        </p:txBody>
      </p:sp>
      <p:sp>
        <p:nvSpPr>
          <p:cNvPr id="4" name="Date Placeholder 1"/>
          <p:cNvSpPr>
            <a:spLocks noGrp="1"/>
          </p:cNvSpPr>
          <p:nvPr>
            <p:ph type="dt" sz="half" idx="10"/>
          </p:nvPr>
        </p:nvSpPr>
        <p:spPr>
          <a:xfrm>
            <a:off x="8001000" y="6518274"/>
            <a:ext cx="1066800" cy="365125"/>
          </a:xfrm>
        </p:spPr>
        <p:txBody>
          <a:bodyPr/>
          <a:lstStyle/>
          <a:p>
            <a:fld id="{3AB9B2E5-948B-4515-9F74-73C9E34E9D4E}" type="datetime1">
              <a:rPr lang="en-US" smtClean="0">
                <a:latin typeface="+mn-lt"/>
              </a:rPr>
              <a:t>7/19/2017</a:t>
            </a:fld>
            <a:endParaRPr lang="en-US" dirty="0">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952" y="685800"/>
            <a:ext cx="6586048" cy="5448343"/>
          </a:xfrm>
          <a:prstGeom prst="rect">
            <a:avLst/>
          </a:prstGeom>
        </p:spPr>
      </p:pic>
      <p:sp>
        <p:nvSpPr>
          <p:cNvPr id="8" name="Rectangle 2"/>
          <p:cNvSpPr>
            <a:spLocks noGrp="1" noChangeArrowheads="1"/>
          </p:cNvSpPr>
          <p:nvPr>
            <p:ph type="title"/>
          </p:nvPr>
        </p:nvSpPr>
        <p:spPr>
          <a:xfrm>
            <a:off x="2754313" y="1990725"/>
            <a:ext cx="5856287" cy="1362075"/>
          </a:xfrm>
        </p:spPr>
        <p:txBody>
          <a:bodyPr rtlCol="0">
            <a:normAutofit fontScale="90000"/>
          </a:bodyPr>
          <a:lstStyle/>
          <a:p>
            <a:pPr eaLnBrk="1" hangingPunct="1">
              <a:defRPr/>
            </a:pPr>
            <a:r>
              <a:rPr lang="en-US" altLang="en-US" dirty="0"/>
              <a:t>Creating Connections</a:t>
            </a:r>
            <a:br>
              <a:rPr lang="en-US" altLang="en-US" dirty="0"/>
            </a:br>
            <a:br>
              <a:rPr lang="en-US" altLang="en-US" dirty="0"/>
            </a:br>
            <a:r>
              <a:rPr lang="en-US" altLang="en-US" dirty="0"/>
              <a:t>forecasting, Food ordering &amp; waste reduction</a:t>
            </a:r>
          </a:p>
        </p:txBody>
      </p:sp>
    </p:spTree>
    <p:extLst>
      <p:ext uri="{BB962C8B-B14F-4D97-AF65-F5344CB8AC3E}">
        <p14:creationId xmlns:p14="http://schemas.microsoft.com/office/powerpoint/2010/main" val="366650943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2288-FD99-4101-9D00-94D6544CEE93}"/>
              </a:ext>
            </a:extLst>
          </p:cNvPr>
          <p:cNvSpPr>
            <a:spLocks noGrp="1"/>
          </p:cNvSpPr>
          <p:nvPr>
            <p:ph type="title"/>
          </p:nvPr>
        </p:nvSpPr>
        <p:spPr>
          <a:xfrm>
            <a:off x="533399" y="304800"/>
            <a:ext cx="8229600" cy="1143000"/>
          </a:xfrm>
        </p:spPr>
        <p:txBody>
          <a:bodyPr/>
          <a:lstStyle/>
          <a:p>
            <a:r>
              <a:rPr lang="en-US" dirty="0"/>
              <a:t>Lunch Production Records</a:t>
            </a:r>
          </a:p>
        </p:txBody>
      </p:sp>
      <p:sp>
        <p:nvSpPr>
          <p:cNvPr id="3" name="Content Placeholder 2">
            <a:extLst>
              <a:ext uri="{FF2B5EF4-FFF2-40B4-BE49-F238E27FC236}">
                <a16:creationId xmlns:a16="http://schemas.microsoft.com/office/drawing/2014/main" id="{42308F25-04DB-4FCC-AA2C-466D83899BFD}"/>
              </a:ext>
            </a:extLst>
          </p:cNvPr>
          <p:cNvSpPr>
            <a:spLocks noGrp="1"/>
          </p:cNvSpPr>
          <p:nvPr>
            <p:ph sz="half" idx="1"/>
          </p:nvPr>
        </p:nvSpPr>
        <p:spPr>
          <a:xfrm>
            <a:off x="533401" y="1493837"/>
            <a:ext cx="8305799" cy="4525963"/>
          </a:xfrm>
        </p:spPr>
        <p:txBody>
          <a:bodyPr/>
          <a:lstStyle/>
          <a:p>
            <a:r>
              <a:rPr lang="en-US" dirty="0"/>
              <a:t>When forecasting menu quantities, look beyond the amount actually served.  </a:t>
            </a:r>
          </a:p>
          <a:p>
            <a:pPr marL="1028700" lvl="1" indent="-457200"/>
            <a:r>
              <a:rPr lang="en-US" dirty="0"/>
              <a:t>Focus on ensuring the first and last customer have a choice of the same items throughout the meal service. </a:t>
            </a:r>
          </a:p>
        </p:txBody>
      </p:sp>
      <p:pic>
        <p:nvPicPr>
          <p:cNvPr id="6" name="Content Placeholder 5">
            <a:extLst>
              <a:ext uri="{FF2B5EF4-FFF2-40B4-BE49-F238E27FC236}">
                <a16:creationId xmlns:a16="http://schemas.microsoft.com/office/drawing/2014/main" id="{256DF0B0-5996-4C06-ADD2-54EA921FD95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981200" y="3581400"/>
            <a:ext cx="5181600" cy="2667000"/>
          </a:xfrm>
        </p:spPr>
      </p:pic>
      <p:sp>
        <p:nvSpPr>
          <p:cNvPr id="7" name="Rectangle 6">
            <a:extLst>
              <a:ext uri="{FF2B5EF4-FFF2-40B4-BE49-F238E27FC236}">
                <a16:creationId xmlns:a16="http://schemas.microsoft.com/office/drawing/2014/main" id="{C836D59F-216A-4D09-A4E8-7F6B4BA96BF8}"/>
              </a:ext>
            </a:extLst>
          </p:cNvPr>
          <p:cNvSpPr/>
          <p:nvPr/>
        </p:nvSpPr>
        <p:spPr>
          <a:xfrm>
            <a:off x="2057400" y="5638800"/>
            <a:ext cx="4724400" cy="304800"/>
          </a:xfrm>
          <a:prstGeom prst="rect">
            <a:avLst/>
          </a:prstGeom>
          <a:solidFill>
            <a:srgbClr val="FFFFFF">
              <a:alpha val="0"/>
            </a:srgb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12A9F76-B223-4B96-B59F-58268D07F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1" y="3657600"/>
            <a:ext cx="8762999" cy="575387"/>
          </a:xfrm>
          <a:prstGeom prst="rect">
            <a:avLst/>
          </a:prstGeom>
        </p:spPr>
      </p:pic>
      <p:sp>
        <p:nvSpPr>
          <p:cNvPr id="10" name="TextBox 9">
            <a:extLst>
              <a:ext uri="{FF2B5EF4-FFF2-40B4-BE49-F238E27FC236}">
                <a16:creationId xmlns:a16="http://schemas.microsoft.com/office/drawing/2014/main" id="{44058D6E-C1AE-4E6A-BEB4-DD9889E08587}"/>
              </a:ext>
            </a:extLst>
          </p:cNvPr>
          <p:cNvSpPr txBox="1"/>
          <p:nvPr/>
        </p:nvSpPr>
        <p:spPr>
          <a:xfrm>
            <a:off x="3238500" y="4584106"/>
            <a:ext cx="2666999" cy="1323439"/>
          </a:xfrm>
          <a:prstGeom prst="rect">
            <a:avLst/>
          </a:prstGeom>
          <a:noFill/>
          <a:ln w="57150">
            <a:solidFill>
              <a:srgbClr val="FFC000"/>
            </a:solidFill>
          </a:ln>
        </p:spPr>
        <p:txBody>
          <a:bodyPr wrap="square" rtlCol="0">
            <a:spAutoFit/>
          </a:bodyPr>
          <a:lstStyle/>
          <a:p>
            <a:pPr algn="ctr"/>
            <a:r>
              <a:rPr lang="en-US" sz="1600" b="1" dirty="0"/>
              <a:t>Prepare enough meals so the first student that passes through your line has the same options as the last students.</a:t>
            </a:r>
          </a:p>
        </p:txBody>
      </p:sp>
    </p:spTree>
    <p:extLst>
      <p:ext uri="{BB962C8B-B14F-4D97-AF65-F5344CB8AC3E}">
        <p14:creationId xmlns:p14="http://schemas.microsoft.com/office/powerpoint/2010/main" val="213617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9DAC-BA3D-47E3-A2F1-9797CEB8295B}"/>
              </a:ext>
            </a:extLst>
          </p:cNvPr>
          <p:cNvSpPr>
            <a:spLocks noGrp="1"/>
          </p:cNvSpPr>
          <p:nvPr>
            <p:ph type="title"/>
          </p:nvPr>
        </p:nvSpPr>
        <p:spPr>
          <a:xfrm>
            <a:off x="481263" y="304800"/>
            <a:ext cx="8229600" cy="1143000"/>
          </a:xfrm>
        </p:spPr>
        <p:txBody>
          <a:bodyPr/>
          <a:lstStyle/>
          <a:p>
            <a:r>
              <a:rPr lang="en-US" dirty="0"/>
              <a:t>Supper Participation</a:t>
            </a:r>
          </a:p>
        </p:txBody>
      </p:sp>
      <p:sp>
        <p:nvSpPr>
          <p:cNvPr id="3" name="Content Placeholder 2">
            <a:extLst>
              <a:ext uri="{FF2B5EF4-FFF2-40B4-BE49-F238E27FC236}">
                <a16:creationId xmlns:a16="http://schemas.microsoft.com/office/drawing/2014/main" id="{14F00C79-23A3-419C-A613-A76F7C8DB4B5}"/>
              </a:ext>
            </a:extLst>
          </p:cNvPr>
          <p:cNvSpPr>
            <a:spLocks noGrp="1"/>
          </p:cNvSpPr>
          <p:nvPr>
            <p:ph sz="half" idx="1"/>
          </p:nvPr>
        </p:nvSpPr>
        <p:spPr>
          <a:xfrm>
            <a:off x="457200" y="1447800"/>
            <a:ext cx="4267200" cy="4525963"/>
          </a:xfrm>
        </p:spPr>
        <p:txBody>
          <a:bodyPr/>
          <a:lstStyle/>
          <a:p>
            <a:r>
              <a:rPr lang="en-US" dirty="0"/>
              <a:t>Supper participation is important to track so that we maximize our abilities to reach customers.</a:t>
            </a:r>
            <a:r>
              <a:rPr lang="en-US" sz="2400" dirty="0"/>
              <a:t> </a:t>
            </a:r>
          </a:p>
          <a:p>
            <a:pPr marL="457200" indent="-457200">
              <a:buFont typeface="Wingdings" panose="05000000000000000000" pitchFamily="2" charset="2"/>
              <a:buChar char="Ø"/>
            </a:pPr>
            <a:r>
              <a:rPr lang="en-US" sz="2400" dirty="0"/>
              <a:t>Remember to forecast using the data from your meal count forms.</a:t>
            </a:r>
          </a:p>
          <a:p>
            <a:pPr marL="457200" indent="-457200">
              <a:buFont typeface="Wingdings" panose="05000000000000000000" pitchFamily="2" charset="2"/>
              <a:buChar char="Ø"/>
            </a:pPr>
            <a:r>
              <a:rPr lang="en-US" sz="2400" dirty="0"/>
              <a:t>Pay attention to menus for the day and how participation is affected.</a:t>
            </a:r>
          </a:p>
          <a:p>
            <a:pPr lvl="1" indent="0">
              <a:buNone/>
            </a:pPr>
            <a:endParaRPr lang="en-US" sz="2000" dirty="0"/>
          </a:p>
        </p:txBody>
      </p:sp>
      <p:pic>
        <p:nvPicPr>
          <p:cNvPr id="20" name="Content Placeholder 19">
            <a:extLst>
              <a:ext uri="{FF2B5EF4-FFF2-40B4-BE49-F238E27FC236}">
                <a16:creationId xmlns:a16="http://schemas.microsoft.com/office/drawing/2014/main" id="{150B2104-6D78-4588-9C89-F89FCC69173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10240" y="1447800"/>
            <a:ext cx="4572000" cy="3569836"/>
          </a:xfrm>
        </p:spPr>
      </p:pic>
      <p:sp>
        <p:nvSpPr>
          <p:cNvPr id="4" name="TextBox 3">
            <a:extLst>
              <a:ext uri="{FF2B5EF4-FFF2-40B4-BE49-F238E27FC236}">
                <a16:creationId xmlns:a16="http://schemas.microsoft.com/office/drawing/2014/main" id="{CB416BE3-5D06-4598-9AB6-BFFED2EF9726}"/>
              </a:ext>
            </a:extLst>
          </p:cNvPr>
          <p:cNvSpPr txBox="1"/>
          <p:nvPr/>
        </p:nvSpPr>
        <p:spPr>
          <a:xfrm>
            <a:off x="4191000" y="5005842"/>
            <a:ext cx="38100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800" dirty="0">
                <a:solidFill>
                  <a:srgbClr val="000000"/>
                </a:solidFill>
                <a:latin typeface="+mn-lt"/>
              </a:rPr>
              <a:t>A popular day like hamburgers that show a 28% waste figure, if no outside factors affected participation decrease the amount prepared to 80.</a:t>
            </a:r>
          </a:p>
        </p:txBody>
      </p:sp>
      <p:sp>
        <p:nvSpPr>
          <p:cNvPr id="5" name="Rectangle 4">
            <a:extLst>
              <a:ext uri="{FF2B5EF4-FFF2-40B4-BE49-F238E27FC236}">
                <a16:creationId xmlns:a16="http://schemas.microsoft.com/office/drawing/2014/main" id="{79450513-B392-4D21-A5B0-94DE18475424}"/>
              </a:ext>
            </a:extLst>
          </p:cNvPr>
          <p:cNvSpPr/>
          <p:nvPr/>
        </p:nvSpPr>
        <p:spPr>
          <a:xfrm>
            <a:off x="8153400" y="2438400"/>
            <a:ext cx="724040" cy="990600"/>
          </a:xfrm>
          <a:prstGeom prst="rect">
            <a:avLst/>
          </a:prstGeom>
          <a:solidFill>
            <a:srgbClr val="FFFFFF">
              <a:alpha val="0"/>
            </a:srgb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C264803-81E5-4FBE-A3C4-F20ACBDFF144}"/>
              </a:ext>
            </a:extLst>
          </p:cNvPr>
          <p:cNvGrpSpPr/>
          <p:nvPr/>
        </p:nvGrpSpPr>
        <p:grpSpPr>
          <a:xfrm>
            <a:off x="7620000" y="2036171"/>
            <a:ext cx="1362265" cy="2000529"/>
            <a:chOff x="3890867" y="2428735"/>
            <a:chExt cx="1362265" cy="2000529"/>
          </a:xfrm>
        </p:grpSpPr>
        <p:pic>
          <p:nvPicPr>
            <p:cNvPr id="12" name="Picture 11">
              <a:extLst>
                <a:ext uri="{FF2B5EF4-FFF2-40B4-BE49-F238E27FC236}">
                  <a16:creationId xmlns:a16="http://schemas.microsoft.com/office/drawing/2014/main" id="{57ECE122-EBA7-4338-A6F4-67068E8BE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0867" y="2428735"/>
              <a:ext cx="1362265" cy="2000529"/>
            </a:xfrm>
            <a:prstGeom prst="rect">
              <a:avLst/>
            </a:prstGeom>
          </p:spPr>
        </p:pic>
        <p:sp>
          <p:nvSpPr>
            <p:cNvPr id="11" name="TextBox 10">
              <a:extLst>
                <a:ext uri="{FF2B5EF4-FFF2-40B4-BE49-F238E27FC236}">
                  <a16:creationId xmlns:a16="http://schemas.microsoft.com/office/drawing/2014/main" id="{86CA604A-18ED-4BAD-B2F0-FC78556B61C5}"/>
                </a:ext>
              </a:extLst>
            </p:cNvPr>
            <p:cNvSpPr txBox="1"/>
            <p:nvPr/>
          </p:nvSpPr>
          <p:spPr>
            <a:xfrm>
              <a:off x="4001574" y="3124200"/>
              <a:ext cx="1140850" cy="1154162"/>
            </a:xfrm>
            <a:prstGeom prst="rect">
              <a:avLst/>
            </a:prstGeom>
            <a:noFill/>
          </p:spPr>
          <p:txBody>
            <a:bodyPr wrap="square" rtlCol="0">
              <a:spAutoFit/>
            </a:bodyPr>
            <a:lstStyle/>
            <a:p>
              <a:pPr marL="228600" indent="-228600">
                <a:buAutoNum type="arabicPlain" startAt="72"/>
              </a:pPr>
              <a:r>
                <a:rPr lang="en-US" sz="1100" b="1" dirty="0">
                  <a:solidFill>
                    <a:srgbClr val="000000"/>
                  </a:solidFill>
                  <a:latin typeface="MV Boli" panose="02000500030200090000" pitchFamily="2" charset="0"/>
                  <a:cs typeface="MV Boli" panose="02000500030200090000" pitchFamily="2" charset="0"/>
                </a:rPr>
                <a:t>       28</a:t>
              </a:r>
            </a:p>
            <a:p>
              <a:r>
                <a:rPr lang="en-US" sz="1100" b="1" dirty="0">
                  <a:solidFill>
                    <a:srgbClr val="000000"/>
                  </a:solidFill>
                  <a:latin typeface="MV Boli" panose="02000500030200090000" pitchFamily="2" charset="0"/>
                  <a:cs typeface="MV Boli" panose="02000500030200090000" pitchFamily="2" charset="0"/>
                </a:rPr>
                <a:t>72       28</a:t>
              </a:r>
            </a:p>
            <a:p>
              <a:pPr marL="228600" indent="-228600">
                <a:buAutoNum type="arabicPlain" startAt="72"/>
              </a:pPr>
              <a:r>
                <a:rPr lang="en-US" sz="1100" b="1" dirty="0">
                  <a:solidFill>
                    <a:srgbClr val="000000"/>
                  </a:solidFill>
                  <a:latin typeface="MV Boli" panose="02000500030200090000" pitchFamily="2" charset="0"/>
                  <a:cs typeface="MV Boli" panose="02000500030200090000" pitchFamily="2" charset="0"/>
                </a:rPr>
                <a:t>      28</a:t>
              </a:r>
            </a:p>
            <a:p>
              <a:endParaRPr lang="en-US" sz="1400" b="1" dirty="0">
                <a:solidFill>
                  <a:srgbClr val="000000"/>
                </a:solidFill>
                <a:latin typeface="MV Boli" panose="02000500030200090000" pitchFamily="2" charset="0"/>
                <a:cs typeface="MV Boli" panose="02000500030200090000" pitchFamily="2" charset="0"/>
              </a:endParaRPr>
            </a:p>
            <a:p>
              <a:r>
                <a:rPr lang="en-US" sz="1100" b="1" dirty="0">
                  <a:solidFill>
                    <a:srgbClr val="000000"/>
                  </a:solidFill>
                  <a:latin typeface="MV Boli" panose="02000500030200090000" pitchFamily="2" charset="0"/>
                  <a:cs typeface="MV Boli" panose="02000500030200090000" pitchFamily="2" charset="0"/>
                </a:rPr>
                <a:t>70       28</a:t>
              </a:r>
            </a:p>
            <a:p>
              <a:r>
                <a:rPr lang="en-US" sz="1100" b="1" dirty="0">
                  <a:solidFill>
                    <a:srgbClr val="000000"/>
                  </a:solidFill>
                  <a:latin typeface="MV Boli" panose="02000500030200090000" pitchFamily="2" charset="0"/>
                  <a:cs typeface="MV Boli" panose="02000500030200090000" pitchFamily="2" charset="0"/>
                </a:rPr>
                <a:t>2         0</a:t>
              </a:r>
            </a:p>
          </p:txBody>
        </p:sp>
      </p:grpSp>
    </p:spTree>
    <p:extLst>
      <p:ext uri="{BB962C8B-B14F-4D97-AF65-F5344CB8AC3E}">
        <p14:creationId xmlns:p14="http://schemas.microsoft.com/office/powerpoint/2010/main" val="7242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04800"/>
            <a:ext cx="8229600" cy="1143000"/>
          </a:xfrm>
        </p:spPr>
        <p:txBody>
          <a:bodyPr/>
          <a:lstStyle/>
          <a:p>
            <a:pPr eaLnBrk="1" hangingPunct="1"/>
            <a:r>
              <a:rPr lang="en-US" altLang="en-US" dirty="0"/>
              <a:t>The Ordering Calendar</a:t>
            </a:r>
          </a:p>
        </p:txBody>
      </p:sp>
      <p:sp>
        <p:nvSpPr>
          <p:cNvPr id="38915" name="Rectangle 3"/>
          <p:cNvSpPr>
            <a:spLocks noGrp="1" noChangeArrowheads="1"/>
          </p:cNvSpPr>
          <p:nvPr>
            <p:ph idx="1"/>
          </p:nvPr>
        </p:nvSpPr>
        <p:spPr>
          <a:xfrm>
            <a:off x="457200" y="1447800"/>
            <a:ext cx="8153400" cy="4953000"/>
          </a:xfrm>
        </p:spPr>
        <p:txBody>
          <a:bodyPr>
            <a:normAutofit/>
          </a:bodyPr>
          <a:lstStyle/>
          <a:p>
            <a:pPr eaLnBrk="1" hangingPunct="1"/>
            <a:r>
              <a:rPr lang="en-US" altLang="en-US" sz="2800" dirty="0"/>
              <a:t>Following the ordering calendar will ensure successful ordering that avoids discrepancies. Follow the steps below in order:</a:t>
            </a:r>
          </a:p>
          <a:p>
            <a:pPr marL="1028700" lvl="1" indent="-457200" eaLnBrk="1" hangingPunct="1"/>
            <a:r>
              <a:rPr lang="en-US" altLang="en-US" sz="2400" dirty="0"/>
              <a:t>Process EZ steps</a:t>
            </a:r>
          </a:p>
          <a:p>
            <a:pPr marL="1371600" lvl="2" indent="-457200" eaLnBrk="1" hangingPunct="1"/>
            <a:r>
              <a:rPr lang="en-US" altLang="en-US" sz="2200" dirty="0"/>
              <a:t>Creates production records and shopping lists</a:t>
            </a:r>
          </a:p>
          <a:p>
            <a:pPr marL="1028700" lvl="1" indent="-457200" eaLnBrk="1" hangingPunct="1"/>
            <a:r>
              <a:rPr lang="en-US" altLang="en-US" sz="2400" dirty="0"/>
              <a:t>Edit and save shopping lists</a:t>
            </a:r>
          </a:p>
          <a:p>
            <a:pPr marL="1371600" lvl="2" indent="-457200" eaLnBrk="1" hangingPunct="1"/>
            <a:r>
              <a:rPr lang="en-US" altLang="en-US" sz="2200" dirty="0"/>
              <a:t>Allows adjustments to be made based on what current inventory levels are</a:t>
            </a:r>
          </a:p>
          <a:p>
            <a:pPr marL="1028700" lvl="1" indent="-457200" eaLnBrk="1" hangingPunct="1"/>
            <a:r>
              <a:rPr lang="en-US" altLang="en-US" sz="2400" dirty="0"/>
              <a:t>Complete shopping lists </a:t>
            </a:r>
          </a:p>
          <a:p>
            <a:pPr marL="1371600" lvl="2" indent="-457200" eaLnBrk="1" hangingPunct="1"/>
            <a:r>
              <a:rPr lang="en-US" altLang="en-US" sz="2200" dirty="0"/>
              <a:t>Completion of orders once double checked for any errors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3402" y="304800"/>
            <a:ext cx="8229600" cy="1143000"/>
          </a:xfrm>
        </p:spPr>
        <p:txBody>
          <a:bodyPr/>
          <a:lstStyle/>
          <a:p>
            <a:pPr eaLnBrk="1" hangingPunct="1"/>
            <a:r>
              <a:rPr lang="en-US" altLang="en-US" dirty="0"/>
              <a:t>A Quick Forecasting Review</a:t>
            </a:r>
          </a:p>
        </p:txBody>
      </p:sp>
      <p:sp>
        <p:nvSpPr>
          <p:cNvPr id="4" name="Rectangle 3"/>
          <p:cNvSpPr>
            <a:spLocks noGrp="1" noChangeArrowheads="1"/>
          </p:cNvSpPr>
          <p:nvPr>
            <p:ph idx="1"/>
          </p:nvPr>
        </p:nvSpPr>
        <p:spPr>
          <a:xfrm>
            <a:off x="533402" y="1371600"/>
            <a:ext cx="8147303" cy="4682264"/>
          </a:xfrm>
        </p:spPr>
        <p:txBody>
          <a:bodyPr>
            <a:noAutofit/>
          </a:bodyPr>
          <a:lstStyle/>
          <a:p>
            <a:pPr marL="0" indent="0">
              <a:lnSpc>
                <a:spcPct val="90000"/>
              </a:lnSpc>
              <a:spcBef>
                <a:spcPts val="0"/>
              </a:spcBef>
              <a:spcAft>
                <a:spcPts val="1000"/>
              </a:spcAft>
              <a:buNone/>
            </a:pPr>
            <a:r>
              <a:rPr lang="en-US" altLang="en-US" dirty="0">
                <a:solidFill>
                  <a:srgbClr val="000000"/>
                </a:solidFill>
              </a:rPr>
              <a:t>Forecasting of meals within CMS gives the FSM an opportunity to plan menu quantities and create shopping list based on the delivery schedule of the school site.</a:t>
            </a:r>
          </a:p>
          <a:p>
            <a:pPr lvl="1">
              <a:lnSpc>
                <a:spcPct val="90000"/>
              </a:lnSpc>
              <a:spcBef>
                <a:spcPts val="0"/>
              </a:spcBef>
              <a:spcAft>
                <a:spcPts val="400"/>
              </a:spcAft>
              <a:buFont typeface="Wingdings" panose="05000000000000000000" pitchFamily="2" charset="2"/>
              <a:buChar char="Ø"/>
            </a:pPr>
            <a:r>
              <a:rPr lang="en-US" altLang="en-US" dirty="0">
                <a:solidFill>
                  <a:srgbClr val="000000"/>
                </a:solidFill>
              </a:rPr>
              <a:t>2 Weeks prior to delivery</a:t>
            </a:r>
          </a:p>
          <a:p>
            <a:pPr lvl="2">
              <a:lnSpc>
                <a:spcPct val="90000"/>
              </a:lnSpc>
              <a:spcBef>
                <a:spcPts val="0"/>
              </a:spcBef>
              <a:spcAft>
                <a:spcPts val="400"/>
              </a:spcAft>
              <a:buFont typeface="Arial" panose="020B0604020202020204" pitchFamily="34" charset="0"/>
              <a:buChar char="•"/>
            </a:pPr>
            <a:r>
              <a:rPr lang="en-US" altLang="en-US" sz="2200" dirty="0">
                <a:solidFill>
                  <a:srgbClr val="000000"/>
                </a:solidFill>
              </a:rPr>
              <a:t>Follow CMS calendar for changes</a:t>
            </a:r>
          </a:p>
          <a:p>
            <a:pPr lvl="1">
              <a:lnSpc>
                <a:spcPct val="90000"/>
              </a:lnSpc>
              <a:spcBef>
                <a:spcPts val="0"/>
              </a:spcBef>
              <a:spcAft>
                <a:spcPts val="400"/>
              </a:spcAft>
              <a:buFont typeface="Wingdings" panose="05000000000000000000" pitchFamily="2" charset="2"/>
              <a:buChar char="Ø"/>
            </a:pPr>
            <a:r>
              <a:rPr lang="en-US" altLang="en-US" dirty="0">
                <a:solidFill>
                  <a:srgbClr val="000000"/>
                </a:solidFill>
              </a:rPr>
              <a:t>Generates appropriate amounts for recipes</a:t>
            </a:r>
          </a:p>
          <a:p>
            <a:pPr marL="685800" lvl="2" indent="0">
              <a:lnSpc>
                <a:spcPct val="90000"/>
              </a:lnSpc>
              <a:spcBef>
                <a:spcPts val="0"/>
              </a:spcBef>
              <a:spcAft>
                <a:spcPts val="400"/>
              </a:spcAft>
              <a:buNone/>
            </a:pPr>
            <a:endParaRPr lang="en-US" altLang="en-US" sz="2600" dirty="0">
              <a:solidFill>
                <a:srgbClr val="000000"/>
              </a:solidFill>
            </a:endParaRPr>
          </a:p>
          <a:p>
            <a:pPr lvl="1">
              <a:lnSpc>
                <a:spcPct val="90000"/>
              </a:lnSpc>
              <a:spcBef>
                <a:spcPts val="0"/>
              </a:spcBef>
              <a:spcAft>
                <a:spcPts val="1200"/>
              </a:spcAft>
              <a:buFont typeface="Wingdings" panose="05000000000000000000" pitchFamily="2" charset="2"/>
              <a:buChar char="Ø"/>
            </a:pPr>
            <a:endParaRPr lang="en-US" altLang="en-US" sz="2600" dirty="0">
              <a:solidFill>
                <a:srgbClr val="000000"/>
              </a:solidFill>
            </a:endParaRPr>
          </a:p>
          <a:p>
            <a:pPr marL="0" indent="0">
              <a:lnSpc>
                <a:spcPct val="90000"/>
              </a:lnSpc>
              <a:spcBef>
                <a:spcPts val="0"/>
              </a:spcBef>
              <a:spcAft>
                <a:spcPts val="1200"/>
              </a:spcAft>
              <a:buNone/>
            </a:pPr>
            <a:r>
              <a:rPr lang="en-US" altLang="en-US" sz="2600" dirty="0">
                <a:solidFill>
                  <a:srgbClr val="000000"/>
                </a:solidFill>
              </a:rPr>
              <a:t>	</a:t>
            </a:r>
          </a:p>
          <a:p>
            <a:pPr marL="0" indent="0">
              <a:lnSpc>
                <a:spcPct val="90000"/>
              </a:lnSpc>
              <a:spcBef>
                <a:spcPts val="0"/>
              </a:spcBef>
              <a:spcAft>
                <a:spcPts val="1200"/>
              </a:spcAft>
              <a:buNone/>
            </a:pPr>
            <a:r>
              <a:rPr lang="en-US" altLang="en-US" sz="2600" dirty="0">
                <a:solidFill>
                  <a:srgbClr val="000000"/>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3402" y="304800"/>
            <a:ext cx="8229600" cy="1143000"/>
          </a:xfrm>
        </p:spPr>
        <p:txBody>
          <a:bodyPr/>
          <a:lstStyle/>
          <a:p>
            <a:pPr eaLnBrk="1" hangingPunct="1"/>
            <a:r>
              <a:rPr lang="en-US" altLang="en-US" dirty="0"/>
              <a:t>Forecasting For Off-sites</a:t>
            </a:r>
          </a:p>
        </p:txBody>
      </p:sp>
      <p:sp>
        <p:nvSpPr>
          <p:cNvPr id="4" name="Rectangle 3"/>
          <p:cNvSpPr>
            <a:spLocks noGrp="1" noChangeArrowheads="1"/>
          </p:cNvSpPr>
          <p:nvPr>
            <p:ph idx="1"/>
          </p:nvPr>
        </p:nvSpPr>
        <p:spPr>
          <a:xfrm>
            <a:off x="533402" y="1489936"/>
            <a:ext cx="8147303" cy="4682264"/>
          </a:xfrm>
        </p:spPr>
        <p:txBody>
          <a:bodyPr>
            <a:noAutofit/>
          </a:bodyPr>
          <a:lstStyle/>
          <a:p>
            <a:pPr indent="-285750">
              <a:lnSpc>
                <a:spcPct val="90000"/>
              </a:lnSpc>
              <a:spcBef>
                <a:spcPts val="0"/>
              </a:spcBef>
              <a:spcAft>
                <a:spcPts val="400"/>
              </a:spcAft>
            </a:pPr>
            <a:r>
              <a:rPr lang="en-US" altLang="en-US" dirty="0"/>
              <a:t>Off-sites</a:t>
            </a:r>
          </a:p>
          <a:p>
            <a:pPr lvl="2">
              <a:lnSpc>
                <a:spcPct val="90000"/>
              </a:lnSpc>
              <a:spcBef>
                <a:spcPts val="0"/>
              </a:spcBef>
              <a:spcAft>
                <a:spcPts val="400"/>
              </a:spcAft>
              <a:buFont typeface="Wingdings" panose="05000000000000000000" pitchFamily="2" charset="2"/>
              <a:buChar char="Ø"/>
            </a:pPr>
            <a:r>
              <a:rPr lang="en-US" altLang="en-US" sz="2400" dirty="0"/>
              <a:t>Complete menu forecast for each off-site</a:t>
            </a:r>
          </a:p>
          <a:p>
            <a:pPr lvl="2">
              <a:lnSpc>
                <a:spcPct val="90000"/>
              </a:lnSpc>
              <a:spcBef>
                <a:spcPts val="0"/>
              </a:spcBef>
              <a:spcAft>
                <a:spcPts val="400"/>
              </a:spcAft>
              <a:buFont typeface="Wingdings" panose="05000000000000000000" pitchFamily="2" charset="2"/>
              <a:buChar char="Ø"/>
            </a:pPr>
            <a:r>
              <a:rPr lang="en-US" altLang="en-US" sz="2400" dirty="0"/>
              <a:t>Do </a:t>
            </a:r>
            <a:r>
              <a:rPr lang="en-US" altLang="en-US" sz="2400" u="sng" dirty="0"/>
              <a:t>not</a:t>
            </a:r>
            <a:r>
              <a:rPr lang="en-US" altLang="en-US" sz="2400" dirty="0"/>
              <a:t> process the menu forecast</a:t>
            </a:r>
          </a:p>
          <a:p>
            <a:pPr lvl="2">
              <a:lnSpc>
                <a:spcPct val="90000"/>
              </a:lnSpc>
              <a:spcBef>
                <a:spcPts val="0"/>
              </a:spcBef>
              <a:spcAft>
                <a:spcPts val="400"/>
              </a:spcAft>
              <a:buFont typeface="Wingdings" panose="05000000000000000000" pitchFamily="2" charset="2"/>
              <a:buChar char="Ø"/>
            </a:pPr>
            <a:r>
              <a:rPr lang="en-US" altLang="en-US" sz="2400" dirty="0"/>
              <a:t>Manually add quantities to main site shopping list</a:t>
            </a:r>
          </a:p>
          <a:p>
            <a:pPr lvl="2">
              <a:lnSpc>
                <a:spcPct val="90000"/>
              </a:lnSpc>
              <a:spcBef>
                <a:spcPts val="0"/>
              </a:spcBef>
              <a:spcAft>
                <a:spcPts val="400"/>
              </a:spcAft>
              <a:buFont typeface="Wingdings" panose="05000000000000000000" pitchFamily="2" charset="2"/>
              <a:buChar char="Ø"/>
            </a:pPr>
            <a:r>
              <a:rPr lang="en-US" altLang="en-US" sz="2400" dirty="0"/>
              <a:t>Do not forecast the same amount for all menu items (e.g., 50 calzone, 50 tater tots, 50 broccoli, 50 apples, 50 milk)</a:t>
            </a:r>
          </a:p>
          <a:p>
            <a:pPr marL="685800" lvl="2" indent="0">
              <a:lnSpc>
                <a:spcPct val="90000"/>
              </a:lnSpc>
              <a:spcBef>
                <a:spcPts val="0"/>
              </a:spcBef>
              <a:spcAft>
                <a:spcPts val="400"/>
              </a:spcAft>
              <a:buNone/>
            </a:pPr>
            <a:endParaRPr lang="en-US" altLang="en-US" sz="2600" dirty="0">
              <a:solidFill>
                <a:srgbClr val="000000"/>
              </a:solidFill>
            </a:endParaRPr>
          </a:p>
          <a:p>
            <a:pPr lvl="1">
              <a:lnSpc>
                <a:spcPct val="90000"/>
              </a:lnSpc>
              <a:spcBef>
                <a:spcPts val="0"/>
              </a:spcBef>
              <a:spcAft>
                <a:spcPts val="1200"/>
              </a:spcAft>
              <a:buFont typeface="Wingdings" panose="05000000000000000000" pitchFamily="2" charset="2"/>
              <a:buChar char="Ø"/>
            </a:pPr>
            <a:endParaRPr lang="en-US" altLang="en-US" sz="2600" dirty="0">
              <a:solidFill>
                <a:srgbClr val="000000"/>
              </a:solidFill>
            </a:endParaRPr>
          </a:p>
          <a:p>
            <a:pPr marL="0" indent="0">
              <a:lnSpc>
                <a:spcPct val="90000"/>
              </a:lnSpc>
              <a:spcBef>
                <a:spcPts val="0"/>
              </a:spcBef>
              <a:spcAft>
                <a:spcPts val="1200"/>
              </a:spcAft>
              <a:buNone/>
            </a:pPr>
            <a:r>
              <a:rPr lang="en-US" altLang="en-US" sz="2600" dirty="0">
                <a:solidFill>
                  <a:srgbClr val="000000"/>
                </a:solidFill>
              </a:rPr>
              <a:t>	</a:t>
            </a:r>
          </a:p>
          <a:p>
            <a:pPr marL="0" indent="0">
              <a:lnSpc>
                <a:spcPct val="90000"/>
              </a:lnSpc>
              <a:spcBef>
                <a:spcPts val="0"/>
              </a:spcBef>
              <a:spcAft>
                <a:spcPts val="1200"/>
              </a:spcAft>
              <a:buNone/>
            </a:pPr>
            <a:r>
              <a:rPr lang="en-US" altLang="en-US" sz="2600" dirty="0">
                <a:solidFill>
                  <a:srgbClr val="000000"/>
                </a:solidFill>
              </a:rPr>
              <a:t>	</a:t>
            </a:r>
          </a:p>
        </p:txBody>
      </p:sp>
    </p:spTree>
    <p:extLst>
      <p:ext uri="{BB962C8B-B14F-4D97-AF65-F5344CB8AC3E}">
        <p14:creationId xmlns:p14="http://schemas.microsoft.com/office/powerpoint/2010/main" val="2873656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397384"/>
            <a:ext cx="8193023" cy="885824"/>
          </a:xfrm>
        </p:spPr>
        <p:txBody>
          <a:bodyPr/>
          <a:lstStyle/>
          <a:p>
            <a:pPr algn="l"/>
            <a:r>
              <a:rPr lang="en-US" altLang="en-US" sz="4000" b="1" dirty="0">
                <a:solidFill>
                  <a:srgbClr val="000000"/>
                </a:solidFill>
              </a:rPr>
              <a:t>EZ-Step Ordering</a:t>
            </a:r>
          </a:p>
        </p:txBody>
      </p:sp>
      <p:sp>
        <p:nvSpPr>
          <p:cNvPr id="14339" name="Rectangle 3"/>
          <p:cNvSpPr>
            <a:spLocks noGrp="1" noChangeArrowheads="1"/>
          </p:cNvSpPr>
          <p:nvPr>
            <p:ph idx="1"/>
          </p:nvPr>
        </p:nvSpPr>
        <p:spPr>
          <a:xfrm>
            <a:off x="533402" y="1362075"/>
            <a:ext cx="8147303" cy="4800600"/>
          </a:xfrm>
        </p:spPr>
        <p:txBody>
          <a:bodyPr/>
          <a:lstStyle/>
          <a:p>
            <a:pPr marL="0" indent="0">
              <a:spcBef>
                <a:spcPts val="0"/>
              </a:spcBef>
              <a:spcAft>
                <a:spcPts val="1000"/>
              </a:spcAft>
              <a:buNone/>
            </a:pPr>
            <a:r>
              <a:rPr lang="en-US" sz="2800" dirty="0">
                <a:solidFill>
                  <a:srgbClr val="000000"/>
                </a:solidFill>
              </a:rPr>
              <a:t>Proper menu planning ensures that there are no food shortages in the cafeteria. EZ-steps are CMS OneSource menu planning tool used to assist managers with the food order process by:</a:t>
            </a:r>
          </a:p>
          <a:p>
            <a:pPr lvl="1">
              <a:spcBef>
                <a:spcPts val="0"/>
              </a:spcBef>
              <a:spcAft>
                <a:spcPts val="400"/>
              </a:spcAft>
              <a:buFont typeface="Wingdings" panose="05000000000000000000" pitchFamily="2" charset="2"/>
              <a:buChar char="Ø"/>
            </a:pPr>
            <a:r>
              <a:rPr lang="en-US" sz="2400" dirty="0">
                <a:solidFill>
                  <a:srgbClr val="000000"/>
                </a:solidFill>
              </a:rPr>
              <a:t>Keeping track of menu plans on different days</a:t>
            </a:r>
          </a:p>
          <a:p>
            <a:pPr lvl="1">
              <a:spcBef>
                <a:spcPts val="0"/>
              </a:spcBef>
              <a:spcAft>
                <a:spcPts val="1000"/>
              </a:spcAft>
              <a:buFont typeface="Wingdings" panose="05000000000000000000" pitchFamily="2" charset="2"/>
              <a:buChar char="Ø"/>
            </a:pPr>
            <a:r>
              <a:rPr lang="en-US" sz="2400" dirty="0">
                <a:solidFill>
                  <a:srgbClr val="000000"/>
                </a:solidFill>
              </a:rPr>
              <a:t>Creating shopping list for ordering</a:t>
            </a:r>
          </a:p>
        </p:txBody>
      </p:sp>
    </p:spTree>
    <p:custDataLst>
      <p:tags r:id="rId1"/>
    </p:custDataLst>
    <p:extLst>
      <p:ext uri="{BB962C8B-B14F-4D97-AF65-F5344CB8AC3E}">
        <p14:creationId xmlns:p14="http://schemas.microsoft.com/office/powerpoint/2010/main" val="1372433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A83FDB-F0FE-4DFD-862B-56DAB9A03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17" y="1497623"/>
            <a:ext cx="8366573" cy="2236177"/>
          </a:xfrm>
          <a:prstGeom prst="rect">
            <a:avLst/>
          </a:prstGeom>
        </p:spPr>
      </p:pic>
      <p:sp>
        <p:nvSpPr>
          <p:cNvPr id="2" name="Title 1">
            <a:extLst>
              <a:ext uri="{FF2B5EF4-FFF2-40B4-BE49-F238E27FC236}">
                <a16:creationId xmlns:a16="http://schemas.microsoft.com/office/drawing/2014/main" id="{E27BFE6A-2E72-4412-863D-5474158FC7CB}"/>
              </a:ext>
            </a:extLst>
          </p:cNvPr>
          <p:cNvSpPr>
            <a:spLocks noGrp="1"/>
          </p:cNvSpPr>
          <p:nvPr>
            <p:ph type="title"/>
          </p:nvPr>
        </p:nvSpPr>
        <p:spPr>
          <a:xfrm>
            <a:off x="420318" y="304800"/>
            <a:ext cx="8229600" cy="1143000"/>
          </a:xfrm>
        </p:spPr>
        <p:txBody>
          <a:bodyPr/>
          <a:lstStyle/>
          <a:p>
            <a:r>
              <a:rPr lang="en-US" dirty="0"/>
              <a:t>Utilize The History Tab</a:t>
            </a:r>
          </a:p>
        </p:txBody>
      </p:sp>
      <p:sp>
        <p:nvSpPr>
          <p:cNvPr id="10" name="Rectangle 9">
            <a:extLst>
              <a:ext uri="{FF2B5EF4-FFF2-40B4-BE49-F238E27FC236}">
                <a16:creationId xmlns:a16="http://schemas.microsoft.com/office/drawing/2014/main" id="{6F100FB9-2694-408B-9A60-17BDD5DEDDF1}"/>
              </a:ext>
            </a:extLst>
          </p:cNvPr>
          <p:cNvSpPr/>
          <p:nvPr/>
        </p:nvSpPr>
        <p:spPr>
          <a:xfrm>
            <a:off x="7772400" y="2286000"/>
            <a:ext cx="685800" cy="1447800"/>
          </a:xfrm>
          <a:prstGeom prst="rect">
            <a:avLst/>
          </a:prstGeom>
          <a:solidFill>
            <a:srgbClr val="FFFFFF">
              <a:alpha val="0"/>
            </a:srgb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C83D98-2AF5-430E-90D7-904E930F3B40}"/>
              </a:ext>
            </a:extLst>
          </p:cNvPr>
          <p:cNvSpPr/>
          <p:nvPr/>
        </p:nvSpPr>
        <p:spPr>
          <a:xfrm>
            <a:off x="5334000" y="2247900"/>
            <a:ext cx="650019" cy="1485900"/>
          </a:xfrm>
          <a:prstGeom prst="rect">
            <a:avLst/>
          </a:prstGeom>
          <a:solidFill>
            <a:srgbClr val="FFFFFF">
              <a:alpha val="0"/>
            </a:srgb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1F37E7B-4837-4F3C-AA36-02F9C0F6C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8664" y="1295400"/>
            <a:ext cx="1313272" cy="2889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28FA1014-9C69-4C69-AC1F-5E29456324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1865" y="1295400"/>
            <a:ext cx="1163365" cy="2929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3">
            <a:extLst>
              <a:ext uri="{FF2B5EF4-FFF2-40B4-BE49-F238E27FC236}">
                <a16:creationId xmlns:a16="http://schemas.microsoft.com/office/drawing/2014/main" id="{8EB2EF70-1BFD-47BC-BF20-04C056B60452}"/>
              </a:ext>
            </a:extLst>
          </p:cNvPr>
          <p:cNvSpPr>
            <a:spLocks noGrp="1" noChangeArrowheads="1"/>
          </p:cNvSpPr>
          <p:nvPr>
            <p:ph idx="1"/>
          </p:nvPr>
        </p:nvSpPr>
        <p:spPr>
          <a:xfrm>
            <a:off x="381000" y="4245336"/>
            <a:ext cx="7911823" cy="2993664"/>
          </a:xfrm>
        </p:spPr>
        <p:txBody>
          <a:bodyPr>
            <a:noAutofit/>
          </a:bodyPr>
          <a:lstStyle/>
          <a:p>
            <a:pPr marL="342900" indent="-342900">
              <a:lnSpc>
                <a:spcPct val="90000"/>
              </a:lnSpc>
              <a:spcBef>
                <a:spcPts val="0"/>
              </a:spcBef>
              <a:spcAft>
                <a:spcPts val="1000"/>
              </a:spcAft>
              <a:buFont typeface="Wingdings" panose="05000000000000000000" pitchFamily="2" charset="2"/>
              <a:buChar char="Ø"/>
            </a:pPr>
            <a:r>
              <a:rPr lang="en-US" altLang="en-US" sz="2200" dirty="0">
                <a:solidFill>
                  <a:srgbClr val="000000"/>
                </a:solidFill>
              </a:rPr>
              <a:t>When processing EZ steps, </a:t>
            </a:r>
            <a:r>
              <a:rPr lang="en-US" altLang="en-US" sz="2200" dirty="0"/>
              <a:t>use the tool</a:t>
            </a:r>
            <a:r>
              <a:rPr lang="en-US" altLang="en-US" sz="2200" dirty="0">
                <a:solidFill>
                  <a:srgbClr val="000000"/>
                </a:solidFill>
              </a:rPr>
              <a:t> to display multiple production histories.</a:t>
            </a:r>
          </a:p>
          <a:p>
            <a:pPr marL="342900" indent="-342900">
              <a:lnSpc>
                <a:spcPct val="90000"/>
              </a:lnSpc>
              <a:spcBef>
                <a:spcPts val="0"/>
              </a:spcBef>
              <a:spcAft>
                <a:spcPts val="1000"/>
              </a:spcAft>
              <a:buFont typeface="Wingdings" panose="05000000000000000000" pitchFamily="2" charset="2"/>
              <a:buChar char="Ø"/>
            </a:pPr>
            <a:r>
              <a:rPr lang="en-US" altLang="en-US" sz="2200" dirty="0"/>
              <a:t>The History tab will show the amounts served prior to the dates being processed.</a:t>
            </a:r>
          </a:p>
          <a:p>
            <a:pPr marL="342900" indent="-342900">
              <a:lnSpc>
                <a:spcPct val="90000"/>
              </a:lnSpc>
              <a:spcBef>
                <a:spcPts val="0"/>
              </a:spcBef>
              <a:spcAft>
                <a:spcPts val="1000"/>
              </a:spcAft>
              <a:buFont typeface="Wingdings" panose="05000000000000000000" pitchFamily="2" charset="2"/>
              <a:buChar char="Ø"/>
            </a:pPr>
            <a:r>
              <a:rPr lang="en-US" altLang="en-US" sz="2200" dirty="0"/>
              <a:t>A</a:t>
            </a:r>
            <a:r>
              <a:rPr lang="en-US" altLang="en-US" sz="2200" dirty="0">
                <a:solidFill>
                  <a:srgbClr val="000000"/>
                </a:solidFill>
              </a:rPr>
              <a:t>djust the “MP Qty” to a number close to your history to reduce the amount of leftovers.</a:t>
            </a:r>
          </a:p>
        </p:txBody>
      </p:sp>
    </p:spTree>
    <p:extLst>
      <p:ext uri="{BB962C8B-B14F-4D97-AF65-F5344CB8AC3E}">
        <p14:creationId xmlns:p14="http://schemas.microsoft.com/office/powerpoint/2010/main" val="60496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81000"/>
            <a:ext cx="8193023" cy="885824"/>
          </a:xfrm>
        </p:spPr>
        <p:txBody>
          <a:bodyPr/>
          <a:lstStyle/>
          <a:p>
            <a:pPr algn="l"/>
            <a:r>
              <a:rPr lang="en-US" altLang="en-US" sz="4000" b="1" dirty="0">
                <a:solidFill>
                  <a:srgbClr val="000000"/>
                </a:solidFill>
              </a:rPr>
              <a:t>Why We Follow Menu Plans</a:t>
            </a:r>
          </a:p>
        </p:txBody>
      </p:sp>
      <p:sp>
        <p:nvSpPr>
          <p:cNvPr id="14339" name="Rectangle 3"/>
          <p:cNvSpPr>
            <a:spLocks noGrp="1" noChangeArrowheads="1"/>
          </p:cNvSpPr>
          <p:nvPr>
            <p:ph idx="1"/>
          </p:nvPr>
        </p:nvSpPr>
        <p:spPr>
          <a:xfrm>
            <a:off x="403859" y="1524000"/>
            <a:ext cx="8147303" cy="4682264"/>
          </a:xfrm>
        </p:spPr>
        <p:txBody>
          <a:bodyPr>
            <a:normAutofit/>
          </a:bodyPr>
          <a:lstStyle/>
          <a:p>
            <a:pPr marL="0" indent="0">
              <a:lnSpc>
                <a:spcPct val="90000"/>
              </a:lnSpc>
              <a:spcBef>
                <a:spcPts val="0"/>
              </a:spcBef>
              <a:spcAft>
                <a:spcPts val="1000"/>
              </a:spcAft>
              <a:buNone/>
            </a:pPr>
            <a:r>
              <a:rPr lang="en-US" altLang="en-US" sz="2800" dirty="0">
                <a:solidFill>
                  <a:srgbClr val="000000"/>
                </a:solidFill>
              </a:rPr>
              <a:t>Following approved menu plans ensures that USDA nutritional requirements are being met and keeps the inventory rotation within the cafeteria at a constant level.</a:t>
            </a:r>
          </a:p>
          <a:p>
            <a:pPr lvl="1">
              <a:lnSpc>
                <a:spcPct val="90000"/>
              </a:lnSpc>
              <a:spcBef>
                <a:spcPts val="0"/>
              </a:spcBef>
              <a:spcAft>
                <a:spcPts val="400"/>
              </a:spcAft>
              <a:buFont typeface="Wingdings" panose="05000000000000000000" pitchFamily="2" charset="2"/>
              <a:buChar char="Ø"/>
            </a:pPr>
            <a:r>
              <a:rPr lang="en-US" altLang="en-US" sz="2400" dirty="0">
                <a:solidFill>
                  <a:srgbClr val="000000"/>
                </a:solidFill>
              </a:rPr>
              <a:t>Breakfast and Lunch follows a 4 week rotation</a:t>
            </a:r>
          </a:p>
          <a:p>
            <a:pPr lvl="1">
              <a:lnSpc>
                <a:spcPct val="90000"/>
              </a:lnSpc>
              <a:spcBef>
                <a:spcPts val="0"/>
              </a:spcBef>
              <a:spcAft>
                <a:spcPts val="400"/>
              </a:spcAft>
              <a:buFont typeface="Wingdings" panose="05000000000000000000" pitchFamily="2" charset="2"/>
              <a:buChar char="Ø"/>
            </a:pPr>
            <a:r>
              <a:rPr lang="en-US" altLang="en-US" sz="2400" dirty="0">
                <a:solidFill>
                  <a:srgbClr val="000000"/>
                </a:solidFill>
              </a:rPr>
              <a:t>Snack on a 1 week rotation</a:t>
            </a:r>
          </a:p>
          <a:p>
            <a:pPr lvl="1">
              <a:lnSpc>
                <a:spcPct val="90000"/>
              </a:lnSpc>
              <a:spcBef>
                <a:spcPts val="0"/>
              </a:spcBef>
              <a:spcAft>
                <a:spcPts val="400"/>
              </a:spcAft>
              <a:buFont typeface="Wingdings" panose="05000000000000000000" pitchFamily="2" charset="2"/>
              <a:buChar char="Ø"/>
            </a:pPr>
            <a:r>
              <a:rPr lang="en-US" altLang="en-US" sz="2400" dirty="0">
                <a:solidFill>
                  <a:srgbClr val="000000"/>
                </a:solidFill>
              </a:rPr>
              <a:t>Supper rotation will repeat (TBD)</a:t>
            </a:r>
          </a:p>
          <a:p>
            <a:pPr marL="57150" indent="0">
              <a:lnSpc>
                <a:spcPct val="90000"/>
              </a:lnSpc>
              <a:spcBef>
                <a:spcPts val="0"/>
              </a:spcBef>
              <a:spcAft>
                <a:spcPts val="1200"/>
              </a:spcAft>
              <a:buNone/>
            </a:pPr>
            <a:r>
              <a:rPr lang="en-US" altLang="en-US" sz="2800" dirty="0">
                <a:solidFill>
                  <a:srgbClr val="000000"/>
                </a:solidFill>
              </a:rPr>
              <a:t>By repeating items on the menu, FSM’s can forecast and plan for the popularity of items by adjusting EZ-step meal counts.</a:t>
            </a:r>
          </a:p>
        </p:txBody>
      </p:sp>
    </p:spTree>
    <p:custDataLst>
      <p:tags r:id="rId1"/>
    </p:custDataLst>
    <p:extLst>
      <p:ext uri="{BB962C8B-B14F-4D97-AF65-F5344CB8AC3E}">
        <p14:creationId xmlns:p14="http://schemas.microsoft.com/office/powerpoint/2010/main" val="1768808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97384"/>
            <a:ext cx="8193023" cy="885824"/>
          </a:xfrm>
        </p:spPr>
        <p:txBody>
          <a:bodyPr/>
          <a:lstStyle/>
          <a:p>
            <a:pPr algn="l"/>
            <a:r>
              <a:rPr lang="en-US" altLang="en-US" sz="4000" b="1" dirty="0">
                <a:solidFill>
                  <a:srgbClr val="000000"/>
                </a:solidFill>
              </a:rPr>
              <a:t>The EZ Steps Day</a:t>
            </a:r>
          </a:p>
        </p:txBody>
      </p:sp>
      <p:sp>
        <p:nvSpPr>
          <p:cNvPr id="3" name="Content Placeholder 2">
            <a:extLst>
              <a:ext uri="{FF2B5EF4-FFF2-40B4-BE49-F238E27FC236}">
                <a16:creationId xmlns:a16="http://schemas.microsoft.com/office/drawing/2014/main" id="{59477CED-181B-4009-BCCD-F34F7158B9A4}"/>
              </a:ext>
            </a:extLst>
          </p:cNvPr>
          <p:cNvSpPr>
            <a:spLocks noGrp="1"/>
          </p:cNvSpPr>
          <p:nvPr>
            <p:ph idx="1"/>
          </p:nvPr>
        </p:nvSpPr>
        <p:spPr>
          <a:xfrm>
            <a:off x="487682" y="1371600"/>
            <a:ext cx="3322318" cy="4525963"/>
          </a:xfrm>
        </p:spPr>
        <p:txBody>
          <a:bodyPr>
            <a:noAutofit/>
          </a:bodyPr>
          <a:lstStyle/>
          <a:p>
            <a:r>
              <a:rPr lang="en-US" sz="2800" dirty="0"/>
              <a:t>Following the ordering calendar is a simple tool that we have to outline the process for ordering once we have the data needed.</a:t>
            </a:r>
          </a:p>
          <a:p>
            <a:pPr marL="342900" indent="-342900">
              <a:buFont typeface="Wingdings" panose="05000000000000000000" pitchFamily="2" charset="2"/>
              <a:buChar char="Ø"/>
            </a:pPr>
            <a:r>
              <a:rPr lang="en-US" dirty="0"/>
              <a:t>When using the ordering calendar always follow the steps in the indicated order.</a:t>
            </a:r>
          </a:p>
        </p:txBody>
      </p:sp>
      <p:sp>
        <p:nvSpPr>
          <p:cNvPr id="4" name="TextBox 3">
            <a:extLst>
              <a:ext uri="{FF2B5EF4-FFF2-40B4-BE49-F238E27FC236}">
                <a16:creationId xmlns:a16="http://schemas.microsoft.com/office/drawing/2014/main" id="{A77FAA0D-36D4-457F-BCA6-0489A3777CA0}"/>
              </a:ext>
            </a:extLst>
          </p:cNvPr>
          <p:cNvSpPr txBox="1"/>
          <p:nvPr/>
        </p:nvSpPr>
        <p:spPr>
          <a:xfrm>
            <a:off x="3907283" y="3314847"/>
            <a:ext cx="5099305" cy="584775"/>
          </a:xfrm>
          <a:prstGeom prst="rect">
            <a:avLst/>
          </a:prstGeom>
          <a:noFill/>
          <a:ln>
            <a:solidFill>
              <a:srgbClr val="FFC000"/>
            </a:solidFill>
          </a:ln>
        </p:spPr>
        <p:txBody>
          <a:bodyPr wrap="square" rtlCol="0">
            <a:spAutoFit/>
          </a:bodyPr>
          <a:lstStyle/>
          <a:p>
            <a:r>
              <a:rPr lang="en-US" sz="1600" b="1" u="sng" dirty="0">
                <a:solidFill>
                  <a:srgbClr val="000000"/>
                </a:solidFill>
              </a:rPr>
              <a:t>Edit and save Shopping list</a:t>
            </a:r>
          </a:p>
          <a:p>
            <a:r>
              <a:rPr lang="en-US" sz="1600" i="1" dirty="0">
                <a:solidFill>
                  <a:srgbClr val="000000"/>
                </a:solidFill>
              </a:rPr>
              <a:t>August 14-18 Due by 3pm</a:t>
            </a:r>
          </a:p>
        </p:txBody>
      </p:sp>
      <p:sp>
        <p:nvSpPr>
          <p:cNvPr id="5" name="TextBox 4">
            <a:extLst>
              <a:ext uri="{FF2B5EF4-FFF2-40B4-BE49-F238E27FC236}">
                <a16:creationId xmlns:a16="http://schemas.microsoft.com/office/drawing/2014/main" id="{F484409D-AB24-452E-AE80-08E9A20E0FAE}"/>
              </a:ext>
            </a:extLst>
          </p:cNvPr>
          <p:cNvSpPr txBox="1"/>
          <p:nvPr/>
        </p:nvSpPr>
        <p:spPr>
          <a:xfrm>
            <a:off x="3907283" y="4200671"/>
            <a:ext cx="5099305" cy="584775"/>
          </a:xfrm>
          <a:prstGeom prst="rect">
            <a:avLst/>
          </a:prstGeom>
          <a:noFill/>
          <a:ln>
            <a:solidFill>
              <a:srgbClr val="FFC000"/>
            </a:solidFill>
          </a:ln>
        </p:spPr>
        <p:txBody>
          <a:bodyPr wrap="square" rtlCol="0">
            <a:spAutoFit/>
          </a:bodyPr>
          <a:lstStyle/>
          <a:p>
            <a:r>
              <a:rPr lang="en-US" sz="1600" b="1" u="sng" dirty="0">
                <a:solidFill>
                  <a:srgbClr val="000000"/>
                </a:solidFill>
              </a:rPr>
              <a:t>Edit and save Shopping list for Goldstar-S</a:t>
            </a:r>
          </a:p>
          <a:p>
            <a:r>
              <a:rPr lang="en-US" sz="1600" i="1" dirty="0">
                <a:solidFill>
                  <a:srgbClr val="000000"/>
                </a:solidFill>
              </a:rPr>
              <a:t>August 21-25 (All Sites) Due by 3pm</a:t>
            </a:r>
          </a:p>
        </p:txBody>
      </p:sp>
      <p:sp>
        <p:nvSpPr>
          <p:cNvPr id="6" name="TextBox 5">
            <a:extLst>
              <a:ext uri="{FF2B5EF4-FFF2-40B4-BE49-F238E27FC236}">
                <a16:creationId xmlns:a16="http://schemas.microsoft.com/office/drawing/2014/main" id="{2F111EC1-F84C-4E29-A003-1EFE7CDF03EC}"/>
              </a:ext>
            </a:extLst>
          </p:cNvPr>
          <p:cNvSpPr txBox="1"/>
          <p:nvPr/>
        </p:nvSpPr>
        <p:spPr>
          <a:xfrm>
            <a:off x="3895910" y="5097293"/>
            <a:ext cx="5099305" cy="338554"/>
          </a:xfrm>
          <a:prstGeom prst="rect">
            <a:avLst/>
          </a:prstGeom>
          <a:noFill/>
          <a:ln>
            <a:solidFill>
              <a:srgbClr val="FFC000"/>
            </a:solidFill>
          </a:ln>
        </p:spPr>
        <p:txBody>
          <a:bodyPr wrap="square" rtlCol="0">
            <a:spAutoFit/>
          </a:bodyPr>
          <a:lstStyle/>
          <a:p>
            <a:r>
              <a:rPr lang="en-US" sz="1600" i="1" dirty="0">
                <a:solidFill>
                  <a:srgbClr val="000000"/>
                </a:solidFill>
              </a:rPr>
              <a:t>Edit &amp; complete Driftwood order for next Tuesday </a:t>
            </a:r>
            <a:r>
              <a:rPr lang="en-US" sz="1600" i="1" dirty="0">
                <a:solidFill>
                  <a:srgbClr val="FF0000"/>
                </a:solidFill>
              </a:rPr>
              <a:t>By 2pm</a:t>
            </a:r>
          </a:p>
        </p:txBody>
      </p:sp>
      <p:sp>
        <p:nvSpPr>
          <p:cNvPr id="7" name="TextBox 6">
            <a:extLst>
              <a:ext uri="{FF2B5EF4-FFF2-40B4-BE49-F238E27FC236}">
                <a16:creationId xmlns:a16="http://schemas.microsoft.com/office/drawing/2014/main" id="{F1B2DE4B-4F25-4B2F-B98B-1D4D3AFC7BF1}"/>
              </a:ext>
            </a:extLst>
          </p:cNvPr>
          <p:cNvSpPr txBox="1"/>
          <p:nvPr/>
        </p:nvSpPr>
        <p:spPr>
          <a:xfrm>
            <a:off x="3907284" y="2438400"/>
            <a:ext cx="5099305" cy="584775"/>
          </a:xfrm>
          <a:prstGeom prst="rect">
            <a:avLst/>
          </a:prstGeom>
          <a:noFill/>
          <a:ln>
            <a:solidFill>
              <a:srgbClr val="FFC000"/>
            </a:solidFill>
          </a:ln>
        </p:spPr>
        <p:txBody>
          <a:bodyPr wrap="square" rtlCol="0">
            <a:spAutoFit/>
          </a:bodyPr>
          <a:lstStyle/>
          <a:p>
            <a:r>
              <a:rPr lang="en-US" sz="1600" b="1" u="sng" dirty="0">
                <a:solidFill>
                  <a:srgbClr val="000000"/>
                </a:solidFill>
              </a:rPr>
              <a:t>EZ Steps Menu Plan Quantities</a:t>
            </a:r>
          </a:p>
          <a:p>
            <a:r>
              <a:rPr lang="en-US" sz="1600" i="1" dirty="0">
                <a:solidFill>
                  <a:srgbClr val="000000"/>
                </a:solidFill>
              </a:rPr>
              <a:t>August 21-25 Due by 3pm</a:t>
            </a:r>
          </a:p>
        </p:txBody>
      </p:sp>
      <p:sp>
        <p:nvSpPr>
          <p:cNvPr id="8" name="TextBox 7">
            <a:extLst>
              <a:ext uri="{FF2B5EF4-FFF2-40B4-BE49-F238E27FC236}">
                <a16:creationId xmlns:a16="http://schemas.microsoft.com/office/drawing/2014/main" id="{E8ACF345-4BF7-4F7E-9E29-4F88B1B9C372}"/>
              </a:ext>
            </a:extLst>
          </p:cNvPr>
          <p:cNvSpPr txBox="1"/>
          <p:nvPr/>
        </p:nvSpPr>
        <p:spPr>
          <a:xfrm>
            <a:off x="3907283" y="1435458"/>
            <a:ext cx="5099305" cy="2246769"/>
          </a:xfrm>
          <a:prstGeom prst="rect">
            <a:avLst/>
          </a:prstGeom>
          <a:noFill/>
          <a:ln>
            <a:solidFill>
              <a:srgbClr val="FFC000"/>
            </a:solidFill>
          </a:ln>
        </p:spPr>
        <p:txBody>
          <a:bodyPr wrap="square" rtlCol="0">
            <a:spAutoFit/>
          </a:bodyPr>
          <a:lstStyle/>
          <a:p>
            <a:r>
              <a:rPr lang="en-US" sz="2000" b="1" dirty="0">
                <a:solidFill>
                  <a:srgbClr val="000000"/>
                </a:solidFill>
              </a:rPr>
              <a:t>3.</a:t>
            </a:r>
            <a:r>
              <a:rPr lang="en-US" sz="1600" dirty="0">
                <a:solidFill>
                  <a:srgbClr val="000000"/>
                </a:solidFill>
              </a:rPr>
              <a:t> </a:t>
            </a:r>
            <a:r>
              <a:rPr lang="en-US" sz="1600" b="1" u="sng" dirty="0">
                <a:solidFill>
                  <a:srgbClr val="000000"/>
                </a:solidFill>
              </a:rPr>
              <a:t>EZ Steps Menu Plan Quantities</a:t>
            </a:r>
          </a:p>
          <a:p>
            <a:r>
              <a:rPr lang="en-US" sz="1600" i="1" dirty="0">
                <a:solidFill>
                  <a:srgbClr val="000000"/>
                </a:solidFill>
              </a:rPr>
              <a:t>August 21-25 Due by 3pm</a:t>
            </a:r>
          </a:p>
          <a:p>
            <a:r>
              <a:rPr lang="en-US" sz="1600" b="1" u="sng" dirty="0">
                <a:solidFill>
                  <a:srgbClr val="000000"/>
                </a:solidFill>
              </a:rPr>
              <a:t>Edit and save Shopping list</a:t>
            </a:r>
          </a:p>
          <a:p>
            <a:r>
              <a:rPr lang="en-US" sz="1600" i="1" dirty="0">
                <a:solidFill>
                  <a:srgbClr val="000000"/>
                </a:solidFill>
              </a:rPr>
              <a:t>August 14-18 Due by 3pm</a:t>
            </a:r>
          </a:p>
          <a:p>
            <a:r>
              <a:rPr lang="en-US" sz="1600" b="1" u="sng" dirty="0">
                <a:solidFill>
                  <a:srgbClr val="000000"/>
                </a:solidFill>
              </a:rPr>
              <a:t>Edit and save Shopping list for Goldstar-S</a:t>
            </a:r>
          </a:p>
          <a:p>
            <a:r>
              <a:rPr lang="en-US" sz="1600" i="1" dirty="0">
                <a:solidFill>
                  <a:srgbClr val="000000"/>
                </a:solidFill>
              </a:rPr>
              <a:t>August 21-25 (All Sites) Due by 3pm</a:t>
            </a:r>
          </a:p>
          <a:p>
            <a:r>
              <a:rPr lang="en-US" sz="1600" i="1" dirty="0">
                <a:solidFill>
                  <a:srgbClr val="000000"/>
                </a:solidFill>
              </a:rPr>
              <a:t>Edit &amp; complete Driftwood order for next Tuesday </a:t>
            </a:r>
            <a:r>
              <a:rPr lang="en-US" sz="1600" i="1" dirty="0">
                <a:solidFill>
                  <a:srgbClr val="FF0000"/>
                </a:solidFill>
              </a:rPr>
              <a:t>By 2pm</a:t>
            </a:r>
          </a:p>
          <a:p>
            <a:endParaRPr lang="en-US" dirty="0"/>
          </a:p>
        </p:txBody>
      </p:sp>
      <p:sp>
        <p:nvSpPr>
          <p:cNvPr id="2" name="Rectangle 1">
            <a:extLst>
              <a:ext uri="{FF2B5EF4-FFF2-40B4-BE49-F238E27FC236}">
                <a16:creationId xmlns:a16="http://schemas.microsoft.com/office/drawing/2014/main" id="{789DEA87-2A42-43FE-9150-24FA3FDDB3E5}"/>
              </a:ext>
            </a:extLst>
          </p:cNvPr>
          <p:cNvSpPr/>
          <p:nvPr/>
        </p:nvSpPr>
        <p:spPr>
          <a:xfrm>
            <a:off x="3844388" y="1564143"/>
            <a:ext cx="103105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1st</a:t>
            </a:r>
          </a:p>
        </p:txBody>
      </p:sp>
      <p:sp>
        <p:nvSpPr>
          <p:cNvPr id="10" name="Rectangle 9">
            <a:extLst>
              <a:ext uri="{FF2B5EF4-FFF2-40B4-BE49-F238E27FC236}">
                <a16:creationId xmlns:a16="http://schemas.microsoft.com/office/drawing/2014/main" id="{BD5F9441-D2C6-4A5B-8161-C021A1AF83CA}"/>
              </a:ext>
            </a:extLst>
          </p:cNvPr>
          <p:cNvSpPr/>
          <p:nvPr/>
        </p:nvSpPr>
        <p:spPr>
          <a:xfrm>
            <a:off x="3844388" y="2541335"/>
            <a:ext cx="130035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2nd</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Rectangle 10">
            <a:extLst>
              <a:ext uri="{FF2B5EF4-FFF2-40B4-BE49-F238E27FC236}">
                <a16:creationId xmlns:a16="http://schemas.microsoft.com/office/drawing/2014/main" id="{9AFCE8B8-4EAA-4C51-AAC0-9AFFABF24411}"/>
              </a:ext>
            </a:extLst>
          </p:cNvPr>
          <p:cNvSpPr/>
          <p:nvPr/>
        </p:nvSpPr>
        <p:spPr>
          <a:xfrm>
            <a:off x="3895910" y="3429000"/>
            <a:ext cx="1223413"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3rd</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2" name="Rectangle 11">
            <a:extLst>
              <a:ext uri="{FF2B5EF4-FFF2-40B4-BE49-F238E27FC236}">
                <a16:creationId xmlns:a16="http://schemas.microsoft.com/office/drawing/2014/main" id="{18D291F1-883A-4CAB-97C4-216195DF6B04}"/>
              </a:ext>
            </a:extLst>
          </p:cNvPr>
          <p:cNvSpPr/>
          <p:nvPr/>
        </p:nvSpPr>
        <p:spPr>
          <a:xfrm>
            <a:off x="3934382" y="4270974"/>
            <a:ext cx="1146468"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4</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a:t>
            </a:r>
          </a:p>
        </p:txBody>
      </p:sp>
      <p:sp>
        <p:nvSpPr>
          <p:cNvPr id="14" name="TextBox 13">
            <a:extLst>
              <a:ext uri="{FF2B5EF4-FFF2-40B4-BE49-F238E27FC236}">
                <a16:creationId xmlns:a16="http://schemas.microsoft.com/office/drawing/2014/main" id="{05123CA4-2EDD-4528-8062-57CC08583C0D}"/>
              </a:ext>
            </a:extLst>
          </p:cNvPr>
          <p:cNvSpPr txBox="1"/>
          <p:nvPr/>
        </p:nvSpPr>
        <p:spPr>
          <a:xfrm>
            <a:off x="5463289" y="3809309"/>
            <a:ext cx="2362200" cy="461665"/>
          </a:xfrm>
          <a:prstGeom prst="rect">
            <a:avLst/>
          </a:prstGeom>
          <a:noFill/>
        </p:spPr>
        <p:txBody>
          <a:bodyPr wrap="square" rtlCol="0">
            <a:spAutoFit/>
          </a:bodyPr>
          <a:lstStyle/>
          <a:p>
            <a:r>
              <a:rPr lang="en-US" dirty="0"/>
              <a:t>Next</a:t>
            </a:r>
          </a:p>
        </p:txBody>
      </p:sp>
      <p:sp>
        <p:nvSpPr>
          <p:cNvPr id="15" name="TextBox 14">
            <a:extLst>
              <a:ext uri="{FF2B5EF4-FFF2-40B4-BE49-F238E27FC236}">
                <a16:creationId xmlns:a16="http://schemas.microsoft.com/office/drawing/2014/main" id="{8F485818-F0EB-4762-BD35-154972BBE9EF}"/>
              </a:ext>
            </a:extLst>
          </p:cNvPr>
          <p:cNvSpPr txBox="1"/>
          <p:nvPr/>
        </p:nvSpPr>
        <p:spPr>
          <a:xfrm>
            <a:off x="5638800" y="2782965"/>
            <a:ext cx="2362200" cy="461665"/>
          </a:xfrm>
          <a:prstGeom prst="rect">
            <a:avLst/>
          </a:prstGeom>
          <a:noFill/>
        </p:spPr>
        <p:txBody>
          <a:bodyPr wrap="square" rtlCol="0">
            <a:spAutoFit/>
          </a:bodyPr>
          <a:lstStyle/>
          <a:p>
            <a:r>
              <a:rPr lang="en-US" dirty="0"/>
              <a:t>Next</a:t>
            </a:r>
          </a:p>
        </p:txBody>
      </p:sp>
      <p:sp>
        <p:nvSpPr>
          <p:cNvPr id="16" name="TextBox 15">
            <a:extLst>
              <a:ext uri="{FF2B5EF4-FFF2-40B4-BE49-F238E27FC236}">
                <a16:creationId xmlns:a16="http://schemas.microsoft.com/office/drawing/2014/main" id="{97C7D27C-B093-4C0D-847D-573E771353CC}"/>
              </a:ext>
            </a:extLst>
          </p:cNvPr>
          <p:cNvSpPr txBox="1"/>
          <p:nvPr/>
        </p:nvSpPr>
        <p:spPr>
          <a:xfrm>
            <a:off x="5156118" y="4608435"/>
            <a:ext cx="2362200" cy="461665"/>
          </a:xfrm>
          <a:prstGeom prst="rect">
            <a:avLst/>
          </a:prstGeom>
          <a:noFill/>
        </p:spPr>
        <p:txBody>
          <a:bodyPr wrap="square" rtlCol="0">
            <a:spAutoFit/>
          </a:bodyPr>
          <a:lstStyle/>
          <a:p>
            <a:r>
              <a:rPr lang="en-US" dirty="0"/>
              <a:t>Finally</a:t>
            </a:r>
          </a:p>
        </p:txBody>
      </p:sp>
      <p:pic>
        <p:nvPicPr>
          <p:cNvPr id="17" name="Picture 16">
            <a:extLst>
              <a:ext uri="{FF2B5EF4-FFF2-40B4-BE49-F238E27FC236}">
                <a16:creationId xmlns:a16="http://schemas.microsoft.com/office/drawing/2014/main" id="{9130FE83-F047-4649-B7A9-0E45EAD73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176" y="1843885"/>
            <a:ext cx="5458083" cy="2834372"/>
          </a:xfrm>
          <a:prstGeom prst="rect">
            <a:avLst/>
          </a:prstGeom>
        </p:spPr>
      </p:pic>
      <p:sp>
        <p:nvSpPr>
          <p:cNvPr id="13" name="Rectangle 12">
            <a:extLst>
              <a:ext uri="{FF2B5EF4-FFF2-40B4-BE49-F238E27FC236}">
                <a16:creationId xmlns:a16="http://schemas.microsoft.com/office/drawing/2014/main" id="{A637487A-88DE-4B8D-8D32-EBC2D43855A3}"/>
              </a:ext>
            </a:extLst>
          </p:cNvPr>
          <p:cNvSpPr/>
          <p:nvPr/>
        </p:nvSpPr>
        <p:spPr>
          <a:xfrm>
            <a:off x="3502776" y="990600"/>
            <a:ext cx="56412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Everyone’s Happy</a:t>
            </a:r>
          </a:p>
        </p:txBody>
      </p:sp>
    </p:spTree>
    <p:custDataLst>
      <p:tags r:id="rId1"/>
    </p:custDataLst>
    <p:extLst>
      <p:ext uri="{BB962C8B-B14F-4D97-AF65-F5344CB8AC3E}">
        <p14:creationId xmlns:p14="http://schemas.microsoft.com/office/powerpoint/2010/main" val="22974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6"/>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2" grpId="0"/>
      <p:bldP spid="2" grpId="1"/>
      <p:bldP spid="10" grpId="0"/>
      <p:bldP spid="10" grpId="1"/>
      <p:bldP spid="11" grpId="0"/>
      <p:bldP spid="11" grpId="1"/>
      <p:bldP spid="12" grpId="0"/>
      <p:bldP spid="12" grpId="1"/>
      <p:bldP spid="14" grpId="0"/>
      <p:bldP spid="14" grpId="1"/>
      <p:bldP spid="15" grpId="0"/>
      <p:bldP spid="15" grpId="1"/>
      <p:bldP spid="16" grpId="0"/>
      <p:bldP spid="16" grpId="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1909" y="457200"/>
            <a:ext cx="8193023" cy="885824"/>
          </a:xfrm>
        </p:spPr>
        <p:txBody>
          <a:bodyPr/>
          <a:lstStyle/>
          <a:p>
            <a:pPr algn="l"/>
            <a:r>
              <a:rPr lang="en-US" altLang="en-US" sz="4000" b="1" dirty="0">
                <a:solidFill>
                  <a:srgbClr val="000000"/>
                </a:solidFill>
              </a:rPr>
              <a:t>Shopping List</a:t>
            </a:r>
          </a:p>
        </p:txBody>
      </p:sp>
      <p:sp>
        <p:nvSpPr>
          <p:cNvPr id="14339" name="Rectangle 3"/>
          <p:cNvSpPr>
            <a:spLocks noGrp="1" noChangeArrowheads="1"/>
          </p:cNvSpPr>
          <p:nvPr>
            <p:ph idx="1"/>
          </p:nvPr>
        </p:nvSpPr>
        <p:spPr>
          <a:xfrm>
            <a:off x="467629" y="1524000"/>
            <a:ext cx="8147303" cy="4682264"/>
          </a:xfrm>
        </p:spPr>
        <p:txBody>
          <a:bodyPr>
            <a:normAutofit/>
          </a:bodyPr>
          <a:lstStyle/>
          <a:p>
            <a:pPr marL="0" indent="0">
              <a:lnSpc>
                <a:spcPct val="90000"/>
              </a:lnSpc>
              <a:spcBef>
                <a:spcPts val="0"/>
              </a:spcBef>
              <a:spcAft>
                <a:spcPts val="1000"/>
              </a:spcAft>
              <a:buNone/>
            </a:pPr>
            <a:r>
              <a:rPr lang="en-US" altLang="en-US" sz="2800" dirty="0">
                <a:solidFill>
                  <a:srgbClr val="000000"/>
                </a:solidFill>
              </a:rPr>
              <a:t>Vendor shopping list are generated from the processed EZ-step forecasts and include all ingredients necessary to produce a menu item.</a:t>
            </a:r>
          </a:p>
          <a:p>
            <a:pPr lvl="1">
              <a:lnSpc>
                <a:spcPct val="90000"/>
              </a:lnSpc>
              <a:spcBef>
                <a:spcPts val="0"/>
              </a:spcBef>
              <a:spcAft>
                <a:spcPts val="400"/>
              </a:spcAft>
              <a:buFont typeface="Wingdings" panose="05000000000000000000" pitchFamily="2" charset="2"/>
              <a:buChar char="Ø"/>
            </a:pPr>
            <a:r>
              <a:rPr lang="en-US" altLang="en-US" sz="2400" dirty="0">
                <a:solidFill>
                  <a:srgbClr val="000000"/>
                </a:solidFill>
              </a:rPr>
              <a:t>Review the</a:t>
            </a:r>
            <a:r>
              <a:rPr lang="en-US" altLang="en-US" sz="2400" dirty="0"/>
              <a:t> school assignment calendar to check for</a:t>
            </a:r>
            <a:r>
              <a:rPr lang="en-US" altLang="en-US" sz="2400" dirty="0">
                <a:solidFill>
                  <a:srgbClr val="000000"/>
                </a:solidFill>
              </a:rPr>
              <a:t> holiday’s or unassigned days approaching</a:t>
            </a:r>
          </a:p>
          <a:p>
            <a:pPr lvl="1">
              <a:lnSpc>
                <a:spcPct val="90000"/>
              </a:lnSpc>
              <a:spcBef>
                <a:spcPts val="0"/>
              </a:spcBef>
              <a:spcAft>
                <a:spcPts val="400"/>
              </a:spcAft>
              <a:buFont typeface="Wingdings" panose="05000000000000000000" pitchFamily="2" charset="2"/>
              <a:buChar char="Ø"/>
            </a:pPr>
            <a:r>
              <a:rPr lang="en-US" altLang="en-US" sz="2400" dirty="0">
                <a:solidFill>
                  <a:srgbClr val="000000"/>
                </a:solidFill>
              </a:rPr>
              <a:t>Add any non-menu items to shopping list</a:t>
            </a:r>
          </a:p>
          <a:p>
            <a:pPr lvl="2">
              <a:lnSpc>
                <a:spcPct val="90000"/>
              </a:lnSpc>
              <a:spcBef>
                <a:spcPts val="0"/>
              </a:spcBef>
              <a:spcAft>
                <a:spcPts val="400"/>
              </a:spcAft>
              <a:buFont typeface="Wingdings" panose="05000000000000000000" pitchFamily="2" charset="2"/>
              <a:buChar char="Ø"/>
            </a:pPr>
            <a:r>
              <a:rPr lang="en-US" altLang="en-US" sz="2200" dirty="0">
                <a:solidFill>
                  <a:srgbClr val="000000"/>
                </a:solidFill>
              </a:rPr>
              <a:t>Paper goods</a:t>
            </a:r>
          </a:p>
          <a:p>
            <a:pPr lvl="2">
              <a:lnSpc>
                <a:spcPct val="90000"/>
              </a:lnSpc>
              <a:spcBef>
                <a:spcPts val="0"/>
              </a:spcBef>
              <a:spcAft>
                <a:spcPts val="400"/>
              </a:spcAft>
              <a:buFont typeface="Wingdings" panose="05000000000000000000" pitchFamily="2" charset="2"/>
              <a:buChar char="Ø"/>
            </a:pPr>
            <a:r>
              <a:rPr lang="en-US" altLang="en-US" sz="2200" dirty="0">
                <a:solidFill>
                  <a:srgbClr val="000000"/>
                </a:solidFill>
              </a:rPr>
              <a:t>Equipment</a:t>
            </a:r>
          </a:p>
          <a:p>
            <a:pPr lvl="2">
              <a:lnSpc>
                <a:spcPct val="90000"/>
              </a:lnSpc>
              <a:spcBef>
                <a:spcPts val="0"/>
              </a:spcBef>
              <a:spcAft>
                <a:spcPts val="400"/>
              </a:spcAft>
              <a:buFont typeface="Wingdings" panose="05000000000000000000" pitchFamily="2" charset="2"/>
              <a:buChar char="Ø"/>
            </a:pPr>
            <a:r>
              <a:rPr lang="en-US" altLang="en-US" sz="2200" dirty="0">
                <a:solidFill>
                  <a:srgbClr val="000000"/>
                </a:solidFill>
              </a:rPr>
              <a:t>Chemical orders</a:t>
            </a:r>
          </a:p>
          <a:p>
            <a:pPr marL="0" indent="0">
              <a:lnSpc>
                <a:spcPct val="90000"/>
              </a:lnSpc>
              <a:spcBef>
                <a:spcPts val="0"/>
              </a:spcBef>
              <a:spcAft>
                <a:spcPts val="1200"/>
              </a:spcAft>
              <a:buNone/>
            </a:pPr>
            <a:r>
              <a:rPr lang="en-US" altLang="en-US" sz="2800" dirty="0">
                <a:solidFill>
                  <a:srgbClr val="000000"/>
                </a:solidFill>
              </a:rPr>
              <a:t>	</a:t>
            </a:r>
          </a:p>
        </p:txBody>
      </p:sp>
    </p:spTree>
    <p:custDataLst>
      <p:tags r:id="rId1"/>
    </p:custDataLst>
    <p:extLst>
      <p:ext uri="{BB962C8B-B14F-4D97-AF65-F5344CB8AC3E}">
        <p14:creationId xmlns:p14="http://schemas.microsoft.com/office/powerpoint/2010/main" val="129532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a:xfrm>
            <a:off x="457200" y="304800"/>
            <a:ext cx="8229600" cy="1143000"/>
          </a:xfrm>
        </p:spPr>
        <p:txBody>
          <a:bodyPr/>
          <a:lstStyle/>
          <a:p>
            <a:pPr eaLnBrk="1" hangingPunct="1"/>
            <a:r>
              <a:rPr lang="en-US" altLang="en-US" dirty="0"/>
              <a:t>Overview</a:t>
            </a:r>
          </a:p>
        </p:txBody>
      </p:sp>
      <p:sp>
        <p:nvSpPr>
          <p:cNvPr id="32771" name="Content Placeholder 6"/>
          <p:cNvSpPr>
            <a:spLocks noGrp="1"/>
          </p:cNvSpPr>
          <p:nvPr>
            <p:ph idx="1"/>
          </p:nvPr>
        </p:nvSpPr>
        <p:spPr>
          <a:xfrm>
            <a:off x="533400" y="1524000"/>
            <a:ext cx="8153400" cy="4525963"/>
          </a:xfrm>
        </p:spPr>
        <p:txBody>
          <a:bodyPr>
            <a:noAutofit/>
          </a:bodyPr>
          <a:lstStyle/>
          <a:p>
            <a:pPr eaLnBrk="1" hangingPunct="1">
              <a:spcBef>
                <a:spcPts val="0"/>
              </a:spcBef>
              <a:spcAft>
                <a:spcPts val="1000"/>
              </a:spcAft>
            </a:pPr>
            <a:r>
              <a:rPr lang="en-US" altLang="en-US" sz="2800" dirty="0"/>
              <a:t>A successful food service program requires attention when forecasting production so that it sustains low waste figures. This means management must continue to use everyday data to create favorable results.</a:t>
            </a:r>
          </a:p>
          <a:p>
            <a:pPr eaLnBrk="1" hangingPunct="1">
              <a:spcBef>
                <a:spcPts val="0"/>
              </a:spcBef>
              <a:spcAft>
                <a:spcPts val="1000"/>
              </a:spcAft>
            </a:pPr>
            <a:r>
              <a:rPr lang="en-US" altLang="en-US" sz="2800" dirty="0"/>
              <a:t>This training will focus on:</a:t>
            </a:r>
          </a:p>
          <a:p>
            <a:pPr marL="1028700" lvl="1" indent="-457200" eaLnBrk="1" hangingPunct="1">
              <a:spcBef>
                <a:spcPts val="0"/>
              </a:spcBef>
              <a:spcAft>
                <a:spcPts val="1000"/>
              </a:spcAft>
            </a:pPr>
            <a:r>
              <a:rPr lang="en-US" altLang="en-US" sz="2400" dirty="0"/>
              <a:t>Accurate forecasting that improves control of inventory</a:t>
            </a:r>
          </a:p>
          <a:p>
            <a:pPr marL="1028700" lvl="1" indent="-457200" eaLnBrk="1" hangingPunct="1">
              <a:spcBef>
                <a:spcPts val="0"/>
              </a:spcBef>
              <a:spcAft>
                <a:spcPts val="1000"/>
              </a:spcAft>
            </a:pPr>
            <a:r>
              <a:rPr lang="en-US" altLang="en-US" sz="2400" dirty="0"/>
              <a:t>Understanding the relationship between food ordering and food cost</a:t>
            </a:r>
          </a:p>
          <a:p>
            <a:pPr marL="1028700" lvl="1" indent="-457200" eaLnBrk="1" hangingPunct="1">
              <a:spcBef>
                <a:spcPts val="0"/>
              </a:spcBef>
              <a:spcAft>
                <a:spcPts val="1000"/>
              </a:spcAft>
            </a:pPr>
            <a:r>
              <a:rPr lang="en-US" altLang="en-US" sz="2400" dirty="0"/>
              <a:t>Ways to reduce waste in the operation</a:t>
            </a:r>
          </a:p>
          <a:p>
            <a:pPr eaLnBrk="1" hangingPunct="1">
              <a:spcBef>
                <a:spcPts val="0"/>
              </a:spcBef>
              <a:spcAft>
                <a:spcPts val="1000"/>
              </a:spcAft>
            </a:pPr>
            <a:endParaRPr lang="en-US" altLang="en-US" sz="2800" dirty="0"/>
          </a:p>
          <a:p>
            <a:pPr lvl="1" eaLnBrk="1" hangingPunct="1"/>
            <a:endParaRPr lang="en-US" altLang="en-US" sz="2600" dirty="0"/>
          </a:p>
        </p:txBody>
      </p:sp>
    </p:spTree>
    <p:extLst>
      <p:ext uri="{BB962C8B-B14F-4D97-AF65-F5344CB8AC3E}">
        <p14:creationId xmlns:p14="http://schemas.microsoft.com/office/powerpoint/2010/main" val="590438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415614"/>
            <a:ext cx="8193023" cy="885824"/>
          </a:xfrm>
        </p:spPr>
        <p:txBody>
          <a:bodyPr/>
          <a:lstStyle/>
          <a:p>
            <a:pPr algn="l"/>
            <a:r>
              <a:rPr lang="en-US" altLang="en-US" dirty="0"/>
              <a:t>Edit &amp; Save</a:t>
            </a:r>
            <a:r>
              <a:rPr lang="en-US" altLang="en-US" sz="4000" b="1" dirty="0">
                <a:solidFill>
                  <a:srgbClr val="000000"/>
                </a:solidFill>
              </a:rPr>
              <a:t> The Shopping List</a:t>
            </a:r>
          </a:p>
        </p:txBody>
      </p:sp>
      <p:sp>
        <p:nvSpPr>
          <p:cNvPr id="14339" name="Rectangle 3"/>
          <p:cNvSpPr>
            <a:spLocks noGrp="1" noChangeArrowheads="1"/>
          </p:cNvSpPr>
          <p:nvPr>
            <p:ph idx="1"/>
          </p:nvPr>
        </p:nvSpPr>
        <p:spPr>
          <a:xfrm>
            <a:off x="533402" y="1447800"/>
            <a:ext cx="8147303" cy="4682264"/>
          </a:xfrm>
        </p:spPr>
        <p:txBody>
          <a:bodyPr>
            <a:normAutofit fontScale="85000" lnSpcReduction="20000"/>
          </a:bodyPr>
          <a:lstStyle/>
          <a:p>
            <a:pPr marL="0" indent="0">
              <a:lnSpc>
                <a:spcPct val="90000"/>
              </a:lnSpc>
              <a:spcBef>
                <a:spcPts val="0"/>
              </a:spcBef>
              <a:spcAft>
                <a:spcPts val="1800"/>
              </a:spcAft>
              <a:buNone/>
            </a:pPr>
            <a:r>
              <a:rPr lang="en-US" altLang="en-US" sz="3300" dirty="0">
                <a:solidFill>
                  <a:srgbClr val="000000"/>
                </a:solidFill>
              </a:rPr>
              <a:t>Prior to saving the shopping list ensure that common, low usage menu items such as spices, beans, tomato paste, and croutons are removed if not needed.</a:t>
            </a:r>
          </a:p>
          <a:p>
            <a:pPr marL="800100" lvl="2" indent="0">
              <a:lnSpc>
                <a:spcPct val="110000"/>
              </a:lnSpc>
              <a:spcBef>
                <a:spcPts val="0"/>
              </a:spcBef>
              <a:spcAft>
                <a:spcPts val="1800"/>
              </a:spcAft>
              <a:buNone/>
            </a:pPr>
            <a:r>
              <a:rPr lang="en-US" altLang="en-US" sz="2800" dirty="0">
                <a:solidFill>
                  <a:srgbClr val="000000"/>
                </a:solidFill>
              </a:rPr>
              <a:t>Review shopping list</a:t>
            </a:r>
          </a:p>
          <a:p>
            <a:pPr marL="800100" lvl="2" indent="0">
              <a:lnSpc>
                <a:spcPct val="110000"/>
              </a:lnSpc>
              <a:spcBef>
                <a:spcPts val="0"/>
              </a:spcBef>
              <a:spcAft>
                <a:spcPts val="1800"/>
              </a:spcAft>
              <a:buNone/>
            </a:pPr>
            <a:r>
              <a:rPr lang="en-US" altLang="en-US" sz="2800" dirty="0">
                <a:solidFill>
                  <a:srgbClr val="000000"/>
                </a:solidFill>
              </a:rPr>
              <a:t>Remove unneeded items</a:t>
            </a:r>
          </a:p>
          <a:p>
            <a:pPr marL="800100" lvl="2" indent="0">
              <a:lnSpc>
                <a:spcPct val="110000"/>
              </a:lnSpc>
              <a:spcBef>
                <a:spcPts val="0"/>
              </a:spcBef>
              <a:spcAft>
                <a:spcPts val="1800"/>
              </a:spcAft>
              <a:buNone/>
            </a:pPr>
            <a:r>
              <a:rPr lang="en-US" altLang="en-US" sz="2800" dirty="0">
                <a:solidFill>
                  <a:srgbClr val="000000"/>
                </a:solidFill>
              </a:rPr>
              <a:t>Add any needed items</a:t>
            </a:r>
          </a:p>
          <a:p>
            <a:pPr marL="800100" lvl="2" indent="0">
              <a:lnSpc>
                <a:spcPct val="110000"/>
              </a:lnSpc>
              <a:spcBef>
                <a:spcPts val="0"/>
              </a:spcBef>
              <a:spcAft>
                <a:spcPts val="1800"/>
              </a:spcAft>
              <a:buNone/>
            </a:pPr>
            <a:r>
              <a:rPr lang="en-US" altLang="en-US" sz="2800" dirty="0">
                <a:solidFill>
                  <a:srgbClr val="000000"/>
                </a:solidFill>
              </a:rPr>
              <a:t>Save shopping list</a:t>
            </a:r>
          </a:p>
          <a:p>
            <a:pPr marL="800100" lvl="2" indent="0">
              <a:lnSpc>
                <a:spcPct val="110000"/>
              </a:lnSpc>
              <a:spcBef>
                <a:spcPts val="0"/>
              </a:spcBef>
              <a:spcAft>
                <a:spcPts val="1800"/>
              </a:spcAft>
              <a:buNone/>
            </a:pPr>
            <a:r>
              <a:rPr lang="en-US" altLang="en-US" sz="2800" dirty="0">
                <a:solidFill>
                  <a:srgbClr val="000000"/>
                </a:solidFill>
              </a:rPr>
              <a:t>Keep costs down using AFSS “Target” shopping lists value</a:t>
            </a:r>
          </a:p>
          <a:p>
            <a:pPr marL="0" indent="0">
              <a:lnSpc>
                <a:spcPct val="90000"/>
              </a:lnSpc>
              <a:spcBef>
                <a:spcPts val="0"/>
              </a:spcBef>
              <a:spcAft>
                <a:spcPts val="1200"/>
              </a:spcAft>
              <a:buNone/>
            </a:pPr>
            <a:r>
              <a:rPr lang="en-US" altLang="en-US" sz="3300" dirty="0">
                <a:solidFill>
                  <a:srgbClr val="000000"/>
                </a:solidFill>
              </a:rPr>
              <a:t>All shopping lists </a:t>
            </a:r>
            <a:r>
              <a:rPr lang="en-US" altLang="en-US" sz="3300" dirty="0"/>
              <a:t>must be saved </a:t>
            </a:r>
            <a:r>
              <a:rPr lang="en-US" altLang="en-US" sz="3300" dirty="0">
                <a:solidFill>
                  <a:srgbClr val="000000"/>
                </a:solidFill>
              </a:rPr>
              <a:t>according to the CMS ordering calendar by 3:00 pm.</a:t>
            </a:r>
          </a:p>
        </p:txBody>
      </p:sp>
      <p:pic>
        <p:nvPicPr>
          <p:cNvPr id="1026" name="Picture 2" descr="https://d30y9cdsu7xlg0.cloudfront.net/png/166411-2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949" y="2405563"/>
            <a:ext cx="490037" cy="4900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0" name="Picture 2" descr="https://image.freepik.com/free-icon/minus-symbol-in-a-circle--forbidden-signal_318-9769.jp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12687" t="12901" r="13525" b="13426"/>
          <a:stretch/>
        </p:blipFill>
        <p:spPr bwMode="auto">
          <a:xfrm>
            <a:off x="685800" y="2955878"/>
            <a:ext cx="550187" cy="5493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freepik.com/free-icon/add-button-with-plus-symbol-in-a-black-circle_318-48599.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309" y="3539850"/>
            <a:ext cx="498750" cy="498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reviews.123rf.com/images/vectorchef/vectorchef1505/vectorchef150501978/39868070-shopping-list-line-icon-Stock-Vector.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943" t="9768" r="10780" b="10052"/>
          <a:stretch/>
        </p:blipFill>
        <p:spPr bwMode="auto">
          <a:xfrm>
            <a:off x="745950" y="4095309"/>
            <a:ext cx="490510" cy="476691"/>
          </a:xfrm>
          <a:prstGeom prst="ellipse">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80D8284-75BE-444E-A2CD-8CABBAC42B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45948" y="4666898"/>
            <a:ext cx="563935" cy="514702"/>
          </a:xfrm>
          <a:prstGeom prst="ellipse">
            <a:avLst/>
          </a:prstGeom>
          <a:ln w="38100" cap="rnd">
            <a:solidFill>
              <a:srgbClr val="3B3B3B"/>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ustDataLst>
      <p:tags r:id="rId1"/>
    </p:custDataLst>
    <p:extLst>
      <p:ext uri="{BB962C8B-B14F-4D97-AF65-F5344CB8AC3E}">
        <p14:creationId xmlns:p14="http://schemas.microsoft.com/office/powerpoint/2010/main" val="1176623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415614"/>
            <a:ext cx="8193023" cy="885824"/>
          </a:xfrm>
        </p:spPr>
        <p:txBody>
          <a:bodyPr/>
          <a:lstStyle/>
          <a:p>
            <a:pPr algn="l"/>
            <a:r>
              <a:rPr lang="en-US" altLang="en-US" sz="4000" b="1" dirty="0">
                <a:solidFill>
                  <a:srgbClr val="000000"/>
                </a:solidFill>
              </a:rPr>
              <a:t>Editing The Shopping List</a:t>
            </a:r>
          </a:p>
        </p:txBody>
      </p:sp>
      <p:sp>
        <p:nvSpPr>
          <p:cNvPr id="14339" name="Rectangle 3"/>
          <p:cNvSpPr>
            <a:spLocks noGrp="1" noChangeArrowheads="1"/>
          </p:cNvSpPr>
          <p:nvPr>
            <p:ph idx="1"/>
          </p:nvPr>
        </p:nvSpPr>
        <p:spPr>
          <a:xfrm>
            <a:off x="533402" y="1524000"/>
            <a:ext cx="7467597" cy="4682264"/>
          </a:xfrm>
        </p:spPr>
        <p:txBody>
          <a:bodyPr>
            <a:noAutofit/>
          </a:bodyPr>
          <a:lstStyle/>
          <a:p>
            <a:pPr marL="0" indent="0">
              <a:lnSpc>
                <a:spcPct val="90000"/>
              </a:lnSpc>
              <a:spcBef>
                <a:spcPts val="0"/>
              </a:spcBef>
              <a:spcAft>
                <a:spcPts val="1800"/>
              </a:spcAft>
              <a:buNone/>
            </a:pPr>
            <a:r>
              <a:rPr lang="en-US" altLang="en-US" sz="2800" dirty="0"/>
              <a:t>C</a:t>
            </a:r>
            <a:r>
              <a:rPr lang="en-US" altLang="en-US" sz="2800" dirty="0">
                <a:solidFill>
                  <a:srgbClr val="000000"/>
                </a:solidFill>
              </a:rPr>
              <a:t>ommon issues that lead to increased inventory cost </a:t>
            </a:r>
            <a:r>
              <a:rPr lang="en-US" altLang="en-US" sz="2800" dirty="0"/>
              <a:t>can be avoided by: </a:t>
            </a:r>
          </a:p>
          <a:p>
            <a:pPr marL="914400" lvl="1" indent="-342900">
              <a:lnSpc>
                <a:spcPct val="90000"/>
              </a:lnSpc>
              <a:spcBef>
                <a:spcPts val="0"/>
              </a:spcBef>
              <a:spcAft>
                <a:spcPts val="600"/>
              </a:spcAft>
            </a:pPr>
            <a:r>
              <a:rPr lang="en-US" altLang="en-US" sz="2400" dirty="0"/>
              <a:t>Reviewing the</a:t>
            </a:r>
            <a:r>
              <a:rPr lang="en-US" altLang="en-US" sz="2400" dirty="0">
                <a:solidFill>
                  <a:srgbClr val="000000"/>
                </a:solidFill>
              </a:rPr>
              <a:t> quantities populated based on forecasted amounts</a:t>
            </a:r>
          </a:p>
          <a:p>
            <a:pPr marL="914400" lvl="1" indent="-342900">
              <a:lnSpc>
                <a:spcPct val="90000"/>
              </a:lnSpc>
              <a:spcBef>
                <a:spcPts val="0"/>
              </a:spcBef>
              <a:spcAft>
                <a:spcPts val="600"/>
              </a:spcAft>
            </a:pPr>
            <a:r>
              <a:rPr lang="en-US" altLang="en-US" sz="2400" dirty="0"/>
              <a:t>Making adjustments considering the current inventory on hand</a:t>
            </a:r>
            <a:endParaRPr lang="en-US" altLang="en-US" sz="2400" dirty="0">
              <a:solidFill>
                <a:srgbClr val="000000"/>
              </a:solidFill>
            </a:endParaRPr>
          </a:p>
          <a:p>
            <a:pPr marL="914400" lvl="1" indent="-342900">
              <a:lnSpc>
                <a:spcPct val="90000"/>
              </a:lnSpc>
              <a:spcBef>
                <a:spcPts val="0"/>
              </a:spcBef>
              <a:spcAft>
                <a:spcPts val="600"/>
              </a:spcAft>
            </a:pPr>
            <a:r>
              <a:rPr lang="en-US" altLang="en-US" sz="2400" dirty="0">
                <a:solidFill>
                  <a:srgbClr val="000000"/>
                </a:solidFill>
              </a:rPr>
              <a:t>Using the menu and projected quantities as a reference</a:t>
            </a:r>
          </a:p>
          <a:p>
            <a:pPr marL="914400" lvl="1" indent="-342900">
              <a:lnSpc>
                <a:spcPct val="90000"/>
              </a:lnSpc>
              <a:spcBef>
                <a:spcPts val="0"/>
              </a:spcBef>
              <a:spcAft>
                <a:spcPts val="600"/>
              </a:spcAft>
            </a:pPr>
            <a:r>
              <a:rPr lang="en-US" altLang="en-US" sz="2400" dirty="0"/>
              <a:t>Comparing the shopping lists totals to the site targeted shopping list value </a:t>
            </a:r>
            <a:endParaRPr lang="en-US" altLang="en-US" sz="2400" dirty="0">
              <a:solidFill>
                <a:srgbClr val="000000"/>
              </a:solidFill>
            </a:endParaRPr>
          </a:p>
        </p:txBody>
      </p:sp>
    </p:spTree>
    <p:custDataLst>
      <p:tags r:id="rId1"/>
    </p:custDataLst>
    <p:extLst>
      <p:ext uri="{BB962C8B-B14F-4D97-AF65-F5344CB8AC3E}">
        <p14:creationId xmlns:p14="http://schemas.microsoft.com/office/powerpoint/2010/main" val="245264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397384"/>
            <a:ext cx="8193023" cy="885824"/>
          </a:xfrm>
        </p:spPr>
        <p:txBody>
          <a:bodyPr/>
          <a:lstStyle/>
          <a:p>
            <a:pPr algn="l"/>
            <a:r>
              <a:rPr lang="en-US" altLang="en-US" sz="4000" b="1" dirty="0">
                <a:solidFill>
                  <a:srgbClr val="000000"/>
                </a:solidFill>
              </a:rPr>
              <a:t>Factors Affecting Forecasts</a:t>
            </a:r>
          </a:p>
        </p:txBody>
      </p:sp>
      <p:sp>
        <p:nvSpPr>
          <p:cNvPr id="14339" name="Rectangle 3"/>
          <p:cNvSpPr>
            <a:spLocks noGrp="1" noChangeArrowheads="1"/>
          </p:cNvSpPr>
          <p:nvPr>
            <p:ph idx="1"/>
          </p:nvPr>
        </p:nvSpPr>
        <p:spPr>
          <a:xfrm>
            <a:off x="533402" y="1489936"/>
            <a:ext cx="8147303" cy="4682264"/>
          </a:xfrm>
        </p:spPr>
        <p:txBody>
          <a:bodyPr>
            <a:normAutofit/>
          </a:bodyPr>
          <a:lstStyle/>
          <a:p>
            <a:pPr marL="0" indent="0">
              <a:lnSpc>
                <a:spcPct val="90000"/>
              </a:lnSpc>
              <a:spcBef>
                <a:spcPts val="0"/>
              </a:spcBef>
              <a:spcAft>
                <a:spcPts val="1000"/>
              </a:spcAft>
              <a:buNone/>
            </a:pPr>
            <a:r>
              <a:rPr lang="en-US" altLang="en-US" sz="2800" dirty="0">
                <a:solidFill>
                  <a:srgbClr val="000000"/>
                </a:solidFill>
              </a:rPr>
              <a:t>Identifying factors that could potentially affect participation counts before ordering and producing food items will improve the forecast.</a:t>
            </a:r>
          </a:p>
          <a:p>
            <a:pPr marL="0" indent="0">
              <a:lnSpc>
                <a:spcPct val="90000"/>
              </a:lnSpc>
              <a:spcBef>
                <a:spcPts val="0"/>
              </a:spcBef>
              <a:spcAft>
                <a:spcPts val="1000"/>
              </a:spcAft>
              <a:buNone/>
            </a:pPr>
            <a:r>
              <a:rPr lang="en-US" altLang="en-US" sz="2800" dirty="0">
                <a:solidFill>
                  <a:srgbClr val="000000"/>
                </a:solidFill>
              </a:rPr>
              <a:t>Communicating with students and site administrators will help to identify factors relating to:</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 </a:t>
            </a:r>
            <a:r>
              <a:rPr lang="en-US" altLang="en-US" sz="2400" dirty="0">
                <a:solidFill>
                  <a:srgbClr val="000000"/>
                </a:solidFill>
              </a:rPr>
              <a:t>Student preferences</a:t>
            </a:r>
          </a:p>
          <a:p>
            <a:pPr lvl="1">
              <a:lnSpc>
                <a:spcPct val="90000"/>
              </a:lnSpc>
              <a:spcBef>
                <a:spcPts val="0"/>
              </a:spcBef>
              <a:spcAft>
                <a:spcPts val="400"/>
              </a:spcAft>
              <a:buFont typeface="Wingdings" panose="05000000000000000000" pitchFamily="2" charset="2"/>
              <a:buChar char="Ø"/>
            </a:pPr>
            <a:r>
              <a:rPr lang="en-US" altLang="en-US" sz="2400" dirty="0">
                <a:solidFill>
                  <a:srgbClr val="000000"/>
                </a:solidFill>
              </a:rPr>
              <a:t> Minimum days</a:t>
            </a:r>
          </a:p>
          <a:p>
            <a:pPr lvl="1">
              <a:lnSpc>
                <a:spcPct val="90000"/>
              </a:lnSpc>
              <a:spcBef>
                <a:spcPts val="0"/>
              </a:spcBef>
              <a:spcAft>
                <a:spcPts val="400"/>
              </a:spcAft>
              <a:buFont typeface="Wingdings" panose="05000000000000000000" pitchFamily="2" charset="2"/>
              <a:buChar char="Ø"/>
            </a:pPr>
            <a:r>
              <a:rPr lang="en-US" altLang="en-US" sz="2400" dirty="0">
                <a:solidFill>
                  <a:srgbClr val="000000"/>
                </a:solidFill>
              </a:rPr>
              <a:t> Faculty participation</a:t>
            </a:r>
          </a:p>
          <a:p>
            <a:pPr lvl="1">
              <a:lnSpc>
                <a:spcPct val="90000"/>
              </a:lnSpc>
              <a:spcBef>
                <a:spcPts val="0"/>
              </a:spcBef>
              <a:spcAft>
                <a:spcPts val="400"/>
              </a:spcAft>
              <a:buFont typeface="Wingdings" panose="05000000000000000000" pitchFamily="2" charset="2"/>
              <a:buChar char="Ø"/>
            </a:pPr>
            <a:r>
              <a:rPr lang="en-US" altLang="en-US" sz="2400" dirty="0">
                <a:solidFill>
                  <a:srgbClr val="000000"/>
                </a:solidFill>
              </a:rPr>
              <a:t> Field trips</a:t>
            </a:r>
          </a:p>
          <a:p>
            <a:pPr lvl="1">
              <a:spcBef>
                <a:spcPts val="0"/>
              </a:spcBef>
              <a:spcAft>
                <a:spcPts val="400"/>
              </a:spcAft>
              <a:buFont typeface="Wingdings" panose="05000000000000000000" pitchFamily="2" charset="2"/>
              <a:buChar char="Ø"/>
            </a:pPr>
            <a:r>
              <a:rPr lang="en-US" altLang="en-US" sz="2400" dirty="0">
                <a:solidFill>
                  <a:srgbClr val="000000"/>
                </a:solidFill>
              </a:rPr>
              <a:t> School events</a:t>
            </a:r>
          </a:p>
          <a:p>
            <a:pPr marL="0" indent="0">
              <a:lnSpc>
                <a:spcPct val="90000"/>
              </a:lnSpc>
              <a:spcBef>
                <a:spcPts val="0"/>
              </a:spcBef>
              <a:spcAft>
                <a:spcPts val="1200"/>
              </a:spcAft>
              <a:buNone/>
            </a:pPr>
            <a:endParaRPr lang="en-US" altLang="en-US" sz="2800" dirty="0">
              <a:solidFill>
                <a:srgbClr val="000000"/>
              </a:solidFill>
            </a:endParaRPr>
          </a:p>
        </p:txBody>
      </p:sp>
    </p:spTree>
    <p:custDataLst>
      <p:tags r:id="rId1"/>
    </p:custDataLst>
    <p:extLst>
      <p:ext uri="{BB962C8B-B14F-4D97-AF65-F5344CB8AC3E}">
        <p14:creationId xmlns:p14="http://schemas.microsoft.com/office/powerpoint/2010/main" val="2597423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9A8DB-F83F-47E2-90CC-A708E557A601}"/>
              </a:ext>
            </a:extLst>
          </p:cNvPr>
          <p:cNvSpPr>
            <a:spLocks noGrp="1" noChangeArrowheads="1"/>
          </p:cNvSpPr>
          <p:nvPr>
            <p:ph type="title"/>
          </p:nvPr>
        </p:nvSpPr>
        <p:spPr>
          <a:xfrm>
            <a:off x="139700" y="330635"/>
            <a:ext cx="9613900" cy="1143000"/>
          </a:xfrm>
        </p:spPr>
        <p:txBody>
          <a:bodyPr/>
          <a:lstStyle/>
          <a:p>
            <a:pPr marL="571500" indent="-285750" algn="l"/>
            <a:r>
              <a:rPr lang="en-US" altLang="en-US" sz="4000" b="1" dirty="0">
                <a:solidFill>
                  <a:srgbClr val="000000"/>
                </a:solidFill>
              </a:rPr>
              <a:t>Inventory Management </a:t>
            </a:r>
          </a:p>
        </p:txBody>
      </p:sp>
      <p:sp>
        <p:nvSpPr>
          <p:cNvPr id="5" name="Rectangle 3">
            <a:extLst>
              <a:ext uri="{FF2B5EF4-FFF2-40B4-BE49-F238E27FC236}">
                <a16:creationId xmlns:a16="http://schemas.microsoft.com/office/drawing/2014/main" id="{F6517245-7AA4-41D6-9C50-C94016136CE8}"/>
              </a:ext>
            </a:extLst>
          </p:cNvPr>
          <p:cNvSpPr txBox="1">
            <a:spLocks noChangeArrowheads="1"/>
          </p:cNvSpPr>
          <p:nvPr/>
        </p:nvSpPr>
        <p:spPr bwMode="auto">
          <a:xfrm>
            <a:off x="377825" y="1447800"/>
            <a:ext cx="8308975" cy="324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altLang="en-US" sz="2800" dirty="0">
                <a:solidFill>
                  <a:srgbClr val="000000"/>
                </a:solidFill>
              </a:rPr>
              <a:t>Managers received training on forecasting and inventory management principles. Area Food Service Supervisors reinforced these concepts to avoid over-ordering by:</a:t>
            </a:r>
          </a:p>
          <a:p>
            <a:pPr marL="0" indent="0">
              <a:lnSpc>
                <a:spcPct val="90000"/>
              </a:lnSpc>
              <a:buNone/>
            </a:pPr>
            <a:endParaRPr lang="en-US" altLang="en-US" sz="1200" dirty="0">
              <a:solidFill>
                <a:srgbClr val="000000"/>
              </a:solidFill>
            </a:endParaRPr>
          </a:p>
          <a:p>
            <a:pPr lvl="1">
              <a:lnSpc>
                <a:spcPct val="90000"/>
              </a:lnSpc>
              <a:spcBef>
                <a:spcPts val="0"/>
              </a:spcBef>
              <a:spcAft>
                <a:spcPts val="600"/>
              </a:spcAft>
              <a:buFont typeface="Wingdings" panose="05000000000000000000" pitchFamily="2" charset="2"/>
              <a:buChar char="Ø"/>
            </a:pPr>
            <a:r>
              <a:rPr lang="en-US" altLang="en-US" sz="2400" dirty="0">
                <a:solidFill>
                  <a:srgbClr val="000000"/>
                </a:solidFill>
              </a:rPr>
              <a:t>Decreasing orders by $100 weekly</a:t>
            </a:r>
          </a:p>
          <a:p>
            <a:pPr lvl="1">
              <a:lnSpc>
                <a:spcPct val="90000"/>
              </a:lnSpc>
              <a:spcBef>
                <a:spcPts val="0"/>
              </a:spcBef>
              <a:spcAft>
                <a:spcPts val="600"/>
              </a:spcAft>
              <a:buFont typeface="Wingdings" panose="05000000000000000000" pitchFamily="2" charset="2"/>
              <a:buChar char="Ø"/>
            </a:pPr>
            <a:r>
              <a:rPr lang="en-US" altLang="en-US" sz="2400" dirty="0">
                <a:solidFill>
                  <a:srgbClr val="000000"/>
                </a:solidFill>
              </a:rPr>
              <a:t>Reviewing monthly inventory amounts on hand per site</a:t>
            </a:r>
          </a:p>
          <a:p>
            <a:pPr lvl="1">
              <a:lnSpc>
                <a:spcPct val="90000"/>
              </a:lnSpc>
              <a:spcBef>
                <a:spcPts val="0"/>
              </a:spcBef>
              <a:spcAft>
                <a:spcPts val="600"/>
              </a:spcAft>
              <a:buFont typeface="Wingdings" panose="05000000000000000000" pitchFamily="2" charset="2"/>
              <a:buChar char="Ø"/>
            </a:pPr>
            <a:r>
              <a:rPr lang="en-US" altLang="en-US" sz="2400" dirty="0">
                <a:solidFill>
                  <a:srgbClr val="000000"/>
                </a:solidFill>
              </a:rPr>
              <a:t>Reviewing production records to track waste and keep it below 5%</a:t>
            </a:r>
          </a:p>
          <a:p>
            <a:pPr lvl="1">
              <a:lnSpc>
                <a:spcPct val="90000"/>
              </a:lnSpc>
              <a:buFont typeface="Wingdings" panose="05000000000000000000" pitchFamily="2" charset="2"/>
              <a:buChar char="Ø"/>
            </a:pPr>
            <a:endParaRPr lang="en-US" altLang="en-US" sz="2400" dirty="0">
              <a:solidFill>
                <a:srgbClr val="000000"/>
              </a:solidFill>
            </a:endParaRPr>
          </a:p>
        </p:txBody>
      </p:sp>
    </p:spTree>
    <p:extLst>
      <p:ext uri="{BB962C8B-B14F-4D97-AF65-F5344CB8AC3E}">
        <p14:creationId xmlns:p14="http://schemas.microsoft.com/office/powerpoint/2010/main" val="3518922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862B4E-6FE4-4CBF-9AEC-AB08BA56B2F0}"/>
              </a:ext>
            </a:extLst>
          </p:cNvPr>
          <p:cNvSpPr>
            <a:spLocks noGrp="1" noChangeArrowheads="1"/>
          </p:cNvSpPr>
          <p:nvPr>
            <p:ph idx="1"/>
          </p:nvPr>
        </p:nvSpPr>
        <p:spPr>
          <a:xfrm>
            <a:off x="304800" y="1371600"/>
            <a:ext cx="8382000" cy="4572000"/>
          </a:xfrm>
        </p:spPr>
        <p:txBody>
          <a:bodyPr/>
          <a:lstStyle/>
          <a:p>
            <a:pPr marL="0" indent="0">
              <a:lnSpc>
                <a:spcPct val="90000"/>
              </a:lnSpc>
              <a:buNone/>
            </a:pPr>
            <a:r>
              <a:rPr lang="en-US" altLang="en-US" sz="2800" dirty="0">
                <a:solidFill>
                  <a:srgbClr val="000000"/>
                </a:solidFill>
              </a:rPr>
              <a:t>A </a:t>
            </a:r>
            <a:r>
              <a:rPr lang="en-US" altLang="en-US" sz="2800" dirty="0"/>
              <a:t>district wide rollout of</a:t>
            </a:r>
            <a:r>
              <a:rPr lang="en-US" altLang="en-US" sz="2800" dirty="0">
                <a:solidFill>
                  <a:srgbClr val="000000"/>
                </a:solidFill>
              </a:rPr>
              <a:t> “Manager’s Choice” on the menu has provided another tool managers can use to clear up inventory and help to avoid waste.</a:t>
            </a:r>
          </a:p>
          <a:p>
            <a:pPr marL="0" indent="0">
              <a:lnSpc>
                <a:spcPct val="90000"/>
              </a:lnSpc>
              <a:buNone/>
            </a:pPr>
            <a:endParaRPr lang="en-US" altLang="en-US" sz="1200" dirty="0">
              <a:solidFill>
                <a:srgbClr val="000000"/>
              </a:solidFill>
            </a:endParaRPr>
          </a:p>
        </p:txBody>
      </p:sp>
      <p:sp>
        <p:nvSpPr>
          <p:cNvPr id="5" name="Rectangle 3">
            <a:extLst>
              <a:ext uri="{FF2B5EF4-FFF2-40B4-BE49-F238E27FC236}">
                <a16:creationId xmlns:a16="http://schemas.microsoft.com/office/drawing/2014/main" id="{20E90490-6A67-40C5-A234-B4BB96A4CA6F}"/>
              </a:ext>
            </a:extLst>
          </p:cNvPr>
          <p:cNvSpPr txBox="1">
            <a:spLocks noChangeArrowheads="1"/>
          </p:cNvSpPr>
          <p:nvPr/>
        </p:nvSpPr>
        <p:spPr bwMode="auto">
          <a:xfrm>
            <a:off x="304800" y="609600"/>
            <a:ext cx="876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altLang="en-US" sz="4000" b="1" dirty="0">
                <a:solidFill>
                  <a:srgbClr val="000000"/>
                </a:solidFill>
                <a:latin typeface="+mj-lt"/>
              </a:rPr>
              <a:t>Empowering Managers</a:t>
            </a:r>
          </a:p>
        </p:txBody>
      </p:sp>
      <p:pic>
        <p:nvPicPr>
          <p:cNvPr id="6" name="Picture 5">
            <a:extLst>
              <a:ext uri="{FF2B5EF4-FFF2-40B4-BE49-F238E27FC236}">
                <a16:creationId xmlns:a16="http://schemas.microsoft.com/office/drawing/2014/main" id="{F9318A7A-088D-4C37-A3EA-F99BED235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743200"/>
            <a:ext cx="3765968" cy="2895600"/>
          </a:xfrm>
          <a:prstGeom prst="rect">
            <a:avLst/>
          </a:prstGeom>
        </p:spPr>
      </p:pic>
      <p:pic>
        <p:nvPicPr>
          <p:cNvPr id="7" name="Picture 6">
            <a:extLst>
              <a:ext uri="{FF2B5EF4-FFF2-40B4-BE49-F238E27FC236}">
                <a16:creationId xmlns:a16="http://schemas.microsoft.com/office/drawing/2014/main" id="{DF6120F2-74F8-4089-90F1-025D62280B92}"/>
              </a:ext>
            </a:extLst>
          </p:cNvPr>
          <p:cNvPicPr>
            <a:picLocks noChangeAspect="1"/>
          </p:cNvPicPr>
          <p:nvPr/>
        </p:nvPicPr>
        <p:blipFill rotWithShape="1">
          <a:blip r:embed="rId4">
            <a:extLst>
              <a:ext uri="{28A0092B-C50C-407E-A947-70E740481C1C}">
                <a14:useLocalDpi xmlns:a14="http://schemas.microsoft.com/office/drawing/2010/main" val="0"/>
              </a:ext>
            </a:extLst>
          </a:blip>
          <a:srcRect t="3853"/>
          <a:stretch/>
        </p:blipFill>
        <p:spPr>
          <a:xfrm>
            <a:off x="5288947" y="4038600"/>
            <a:ext cx="3768872" cy="1456940"/>
          </a:xfrm>
          <a:prstGeom prst="rect">
            <a:avLst/>
          </a:prstGeom>
        </p:spPr>
      </p:pic>
      <p:sp>
        <p:nvSpPr>
          <p:cNvPr id="8" name="Rectangle 7">
            <a:extLst>
              <a:ext uri="{FF2B5EF4-FFF2-40B4-BE49-F238E27FC236}">
                <a16:creationId xmlns:a16="http://schemas.microsoft.com/office/drawing/2014/main" id="{679B183F-4896-4AB7-B6C1-2EADC16512A5}"/>
              </a:ext>
            </a:extLst>
          </p:cNvPr>
          <p:cNvSpPr/>
          <p:nvPr/>
        </p:nvSpPr>
        <p:spPr>
          <a:xfrm>
            <a:off x="444347" y="2743200"/>
            <a:ext cx="4797880" cy="3323987"/>
          </a:xfrm>
          <a:prstGeom prst="rect">
            <a:avLst/>
          </a:prstGeom>
        </p:spPr>
        <p:txBody>
          <a:bodyPr wrap="square">
            <a:spAutoFit/>
          </a:bodyPr>
          <a:lstStyle/>
          <a:p>
            <a:pPr marL="285750" indent="-285750">
              <a:spcAft>
                <a:spcPts val="1200"/>
              </a:spcAft>
              <a:buFont typeface="Wingdings" panose="05000000000000000000" pitchFamily="2" charset="2"/>
              <a:buChar char="Ø"/>
            </a:pPr>
            <a:r>
              <a:rPr lang="en-US" dirty="0">
                <a:solidFill>
                  <a:srgbClr val="000000"/>
                </a:solidFill>
              </a:rPr>
              <a:t>Permitting management to take ownership of their inventory levels, being accountable for how items are utilized.</a:t>
            </a:r>
          </a:p>
          <a:p>
            <a:pPr marL="285750" indent="-285750">
              <a:buFont typeface="Wingdings" panose="05000000000000000000" pitchFamily="2" charset="2"/>
              <a:buChar char="Ø"/>
            </a:pPr>
            <a:r>
              <a:rPr lang="en-US" dirty="0">
                <a:solidFill>
                  <a:srgbClr val="000000"/>
                </a:solidFill>
              </a:rPr>
              <a:t>This was a shift in culture that was needed and has benefited the Division fiscally.</a:t>
            </a:r>
          </a:p>
          <a:p>
            <a:endParaRPr lang="en-US" dirty="0"/>
          </a:p>
        </p:txBody>
      </p:sp>
    </p:spTree>
    <p:extLst>
      <p:ext uri="{BB962C8B-B14F-4D97-AF65-F5344CB8AC3E}">
        <p14:creationId xmlns:p14="http://schemas.microsoft.com/office/powerpoint/2010/main" val="27053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862B4E-6FE4-4CBF-9AEC-AB08BA56B2F0}"/>
              </a:ext>
            </a:extLst>
          </p:cNvPr>
          <p:cNvSpPr>
            <a:spLocks noGrp="1" noChangeArrowheads="1"/>
          </p:cNvSpPr>
          <p:nvPr>
            <p:ph idx="1"/>
          </p:nvPr>
        </p:nvSpPr>
        <p:spPr>
          <a:xfrm>
            <a:off x="457200" y="1524000"/>
            <a:ext cx="8153400" cy="4572000"/>
          </a:xfrm>
        </p:spPr>
        <p:txBody>
          <a:bodyPr/>
          <a:lstStyle/>
          <a:p>
            <a:pPr marL="0" indent="0">
              <a:lnSpc>
                <a:spcPct val="90000"/>
              </a:lnSpc>
              <a:buNone/>
            </a:pPr>
            <a:r>
              <a:rPr lang="en-US" altLang="en-US" sz="2800" dirty="0">
                <a:solidFill>
                  <a:srgbClr val="000000"/>
                </a:solidFill>
              </a:rPr>
              <a:t>Managers </a:t>
            </a:r>
            <a:r>
              <a:rPr lang="en-US" altLang="en-US" sz="2800" dirty="0"/>
              <a:t>can utilize this great</a:t>
            </a:r>
            <a:r>
              <a:rPr lang="en-US" altLang="en-US" sz="2800" dirty="0">
                <a:solidFill>
                  <a:srgbClr val="000000"/>
                </a:solidFill>
              </a:rPr>
              <a:t> tool to entice customers and </a:t>
            </a:r>
            <a:r>
              <a:rPr lang="en-US" altLang="en-US" sz="2800" dirty="0"/>
              <a:t>clear </a:t>
            </a:r>
            <a:r>
              <a:rPr lang="en-US" altLang="en-US" sz="2800" dirty="0">
                <a:solidFill>
                  <a:srgbClr val="000000"/>
                </a:solidFill>
              </a:rPr>
              <a:t>inventory levels.</a:t>
            </a:r>
          </a:p>
          <a:p>
            <a:pPr marL="0" indent="0">
              <a:lnSpc>
                <a:spcPct val="90000"/>
              </a:lnSpc>
              <a:buNone/>
            </a:pPr>
            <a:r>
              <a:rPr lang="en-US" altLang="en-US" sz="2800" dirty="0"/>
              <a:t>Have a successful “Managers Choice” by:</a:t>
            </a:r>
            <a:r>
              <a:rPr lang="en-US" altLang="en-US" sz="2800" dirty="0">
                <a:solidFill>
                  <a:srgbClr val="000000"/>
                </a:solidFill>
              </a:rPr>
              <a:t> </a:t>
            </a:r>
          </a:p>
          <a:p>
            <a:pPr marL="0" indent="0">
              <a:lnSpc>
                <a:spcPct val="90000"/>
              </a:lnSpc>
              <a:buNone/>
            </a:pPr>
            <a:endParaRPr lang="en-US" altLang="en-US" sz="1200" dirty="0">
              <a:solidFill>
                <a:srgbClr val="000000"/>
              </a:solidFill>
            </a:endParaRPr>
          </a:p>
        </p:txBody>
      </p:sp>
      <p:sp>
        <p:nvSpPr>
          <p:cNvPr id="5" name="Rectangle 3">
            <a:extLst>
              <a:ext uri="{FF2B5EF4-FFF2-40B4-BE49-F238E27FC236}">
                <a16:creationId xmlns:a16="http://schemas.microsoft.com/office/drawing/2014/main" id="{20E90490-6A67-40C5-A234-B4BB96A4CA6F}"/>
              </a:ext>
            </a:extLst>
          </p:cNvPr>
          <p:cNvSpPr txBox="1">
            <a:spLocks noChangeArrowheads="1"/>
          </p:cNvSpPr>
          <p:nvPr/>
        </p:nvSpPr>
        <p:spPr bwMode="auto">
          <a:xfrm>
            <a:off x="304800" y="609600"/>
            <a:ext cx="876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altLang="en-US" sz="4000" b="1" dirty="0">
                <a:solidFill>
                  <a:srgbClr val="000000"/>
                </a:solidFill>
                <a:latin typeface="+mj-lt"/>
              </a:rPr>
              <a:t>“Managers Choice”</a:t>
            </a:r>
          </a:p>
        </p:txBody>
      </p:sp>
      <p:graphicFrame>
        <p:nvGraphicFramePr>
          <p:cNvPr id="2" name="Table 1">
            <a:extLst>
              <a:ext uri="{FF2B5EF4-FFF2-40B4-BE49-F238E27FC236}">
                <a16:creationId xmlns:a16="http://schemas.microsoft.com/office/drawing/2014/main" id="{8EF6EF12-62D3-4B4B-93F9-0EC0C8A2FFCF}"/>
              </a:ext>
            </a:extLst>
          </p:cNvPr>
          <p:cNvGraphicFramePr>
            <a:graphicFrameLocks noGrp="1"/>
          </p:cNvGraphicFramePr>
          <p:nvPr>
            <p:extLst>
              <p:ext uri="{D42A27DB-BD31-4B8C-83A1-F6EECF244321}">
                <p14:modId xmlns:p14="http://schemas.microsoft.com/office/powerpoint/2010/main" val="3155725749"/>
              </p:ext>
            </p:extLst>
          </p:nvPr>
        </p:nvGraphicFramePr>
        <p:xfrm>
          <a:off x="838200" y="3048000"/>
          <a:ext cx="7315200" cy="2926080"/>
        </p:xfrm>
        <a:graphic>
          <a:graphicData uri="http://schemas.openxmlformats.org/drawingml/2006/table">
            <a:tbl>
              <a:tblPr firstRow="1" bandRow="1">
                <a:effectLst/>
                <a:tableStyleId>{2A488322-F2BA-4B5B-9748-0D474271808F}</a:tableStyleId>
              </a:tblPr>
              <a:tblGrid>
                <a:gridCol w="3657600">
                  <a:extLst>
                    <a:ext uri="{9D8B030D-6E8A-4147-A177-3AD203B41FA5}">
                      <a16:colId xmlns:a16="http://schemas.microsoft.com/office/drawing/2014/main" val="1662387382"/>
                    </a:ext>
                  </a:extLst>
                </a:gridCol>
                <a:gridCol w="3657600">
                  <a:extLst>
                    <a:ext uri="{9D8B030D-6E8A-4147-A177-3AD203B41FA5}">
                      <a16:colId xmlns:a16="http://schemas.microsoft.com/office/drawing/2014/main" val="3285987492"/>
                    </a:ext>
                  </a:extLst>
                </a:gridCol>
              </a:tblGrid>
              <a:tr h="370840">
                <a:tc>
                  <a:txBody>
                    <a:bodyPr/>
                    <a:lstStyle/>
                    <a:p>
                      <a:pPr algn="ctr"/>
                      <a:r>
                        <a:rPr lang="en-US" sz="2000" dirty="0"/>
                        <a:t>Exciting 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Utilize Inventory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498924"/>
                  </a:ext>
                </a:extLst>
              </a:tr>
              <a:tr h="370840">
                <a:tc>
                  <a:txBody>
                    <a:bodyPr/>
                    <a:lstStyle/>
                    <a:p>
                      <a:pPr marL="285750" indent="-285750">
                        <a:buFont typeface="Arial" panose="020B0604020202020204" pitchFamily="34" charset="0"/>
                        <a:buChar char="•"/>
                      </a:pPr>
                      <a:r>
                        <a:rPr lang="en-US" sz="2000" dirty="0"/>
                        <a:t>Talk up the day beforehand and create a buzz</a:t>
                      </a:r>
                    </a:p>
                    <a:p>
                      <a:pPr marL="285750" indent="-285750">
                        <a:buFont typeface="Arial" panose="020B0604020202020204" pitchFamily="34" charset="0"/>
                        <a:buChar char="•"/>
                      </a:pPr>
                      <a:r>
                        <a:rPr lang="en-US" sz="2000" dirty="0"/>
                        <a:t>Create favorable expectations</a:t>
                      </a:r>
                    </a:p>
                    <a:p>
                      <a:pPr marL="285750" indent="-285750">
                        <a:buFont typeface="Arial" panose="020B0604020202020204" pitchFamily="34" charset="0"/>
                        <a:buChar char="•"/>
                      </a:pPr>
                      <a:r>
                        <a:rPr lang="en-US" sz="2000" dirty="0"/>
                        <a:t>Utilize PA announcements to announce a “Managers special”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dirty="0"/>
                        <a:t>Use broken cases of food to maximize the product usage</a:t>
                      </a:r>
                    </a:p>
                    <a:p>
                      <a:pPr marL="285750" indent="-285750">
                        <a:buFont typeface="Arial" panose="020B0604020202020204" pitchFamily="34" charset="0"/>
                        <a:buChar char="•"/>
                      </a:pPr>
                      <a:r>
                        <a:rPr lang="en-US" sz="2000" dirty="0"/>
                        <a:t>Mix it up and serve multiple entrées to maximize usage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139948"/>
                  </a:ext>
                </a:extLst>
              </a:tr>
            </a:tbl>
          </a:graphicData>
        </a:graphic>
      </p:graphicFrame>
    </p:spTree>
    <p:extLst>
      <p:ext uri="{BB962C8B-B14F-4D97-AF65-F5344CB8AC3E}">
        <p14:creationId xmlns:p14="http://schemas.microsoft.com/office/powerpoint/2010/main" val="990114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397384"/>
            <a:ext cx="8193023" cy="885824"/>
          </a:xfrm>
        </p:spPr>
        <p:txBody>
          <a:bodyPr>
            <a:normAutofit fontScale="90000"/>
          </a:bodyPr>
          <a:lstStyle/>
          <a:p>
            <a:pPr algn="l"/>
            <a:r>
              <a:rPr lang="en-US" altLang="en-US" sz="4000" b="1" dirty="0">
                <a:solidFill>
                  <a:srgbClr val="000000"/>
                </a:solidFill>
              </a:rPr>
              <a:t>Over-Production Detailed Report (OPDR)</a:t>
            </a:r>
          </a:p>
        </p:txBody>
      </p:sp>
      <p:sp>
        <p:nvSpPr>
          <p:cNvPr id="14339" name="Rectangle 3"/>
          <p:cNvSpPr>
            <a:spLocks noGrp="1" noChangeArrowheads="1"/>
          </p:cNvSpPr>
          <p:nvPr>
            <p:ph idx="1"/>
          </p:nvPr>
        </p:nvSpPr>
        <p:spPr>
          <a:xfrm>
            <a:off x="510541" y="1444064"/>
            <a:ext cx="8147303" cy="1593160"/>
          </a:xfrm>
        </p:spPr>
        <p:txBody>
          <a:bodyPr>
            <a:normAutofit/>
          </a:bodyPr>
          <a:lstStyle/>
          <a:p>
            <a:pPr marL="0" indent="0">
              <a:lnSpc>
                <a:spcPct val="90000"/>
              </a:lnSpc>
              <a:spcBef>
                <a:spcPts val="0"/>
              </a:spcBef>
              <a:spcAft>
                <a:spcPts val="1200"/>
              </a:spcAft>
              <a:buNone/>
            </a:pPr>
            <a:r>
              <a:rPr lang="en-US" altLang="en-US" sz="2800" dirty="0">
                <a:solidFill>
                  <a:srgbClr val="000000"/>
                </a:solidFill>
              </a:rPr>
              <a:t>Generating the CMS “Over-Production Detailed Report” to measure the excess production of a menu item during a serving period is a valuable tool to use.</a:t>
            </a:r>
            <a:endParaRPr lang="en-US" altLang="en-US" sz="2800" dirty="0"/>
          </a:p>
        </p:txBody>
      </p:sp>
      <p:sp>
        <p:nvSpPr>
          <p:cNvPr id="2" name="TextBox 1"/>
          <p:cNvSpPr txBox="1"/>
          <p:nvPr/>
        </p:nvSpPr>
        <p:spPr>
          <a:xfrm>
            <a:off x="78010" y="2819400"/>
            <a:ext cx="4612524" cy="4048288"/>
          </a:xfrm>
          <a:prstGeom prst="rect">
            <a:avLst/>
          </a:prstGeom>
          <a:noFill/>
        </p:spPr>
        <p:txBody>
          <a:bodyPr wrap="square" rtlCol="0">
            <a:spAutoFit/>
          </a:bodyPr>
          <a:lstStyle/>
          <a:p>
            <a:pPr lvl="1">
              <a:lnSpc>
                <a:spcPct val="90000"/>
              </a:lnSpc>
              <a:spcAft>
                <a:spcPts val="1200"/>
              </a:spcAft>
            </a:pPr>
            <a:r>
              <a:rPr lang="en-US" altLang="en-US" sz="2800" dirty="0">
                <a:solidFill>
                  <a:srgbClr val="000000"/>
                </a:solidFill>
              </a:rPr>
              <a:t>This report details the:</a:t>
            </a:r>
          </a:p>
          <a:p>
            <a:pPr marL="1371600" lvl="2" indent="-457200">
              <a:lnSpc>
                <a:spcPct val="90000"/>
              </a:lnSpc>
              <a:spcAft>
                <a:spcPts val="800"/>
              </a:spcAft>
              <a:buFont typeface="Wingdings" panose="05000000000000000000" pitchFamily="2" charset="2"/>
              <a:buChar char="Ø"/>
            </a:pPr>
            <a:r>
              <a:rPr lang="en-US" altLang="en-US" sz="2400" dirty="0">
                <a:solidFill>
                  <a:srgbClr val="000000"/>
                </a:solidFill>
              </a:rPr>
              <a:t>Stock Number</a:t>
            </a:r>
          </a:p>
          <a:p>
            <a:pPr marL="1371600" lvl="2" indent="-457200">
              <a:lnSpc>
                <a:spcPct val="90000"/>
              </a:lnSpc>
              <a:spcAft>
                <a:spcPts val="800"/>
              </a:spcAft>
              <a:buFont typeface="Wingdings" panose="05000000000000000000" pitchFamily="2" charset="2"/>
              <a:buChar char="Ø"/>
            </a:pPr>
            <a:r>
              <a:rPr lang="en-US" altLang="en-US" sz="2400" dirty="0">
                <a:solidFill>
                  <a:srgbClr val="000000"/>
                </a:solidFill>
              </a:rPr>
              <a:t>Stock Description</a:t>
            </a:r>
          </a:p>
          <a:p>
            <a:pPr marL="1371600" lvl="2" indent="-457200">
              <a:lnSpc>
                <a:spcPct val="90000"/>
              </a:lnSpc>
              <a:spcAft>
                <a:spcPts val="800"/>
              </a:spcAft>
              <a:buFont typeface="Wingdings" panose="05000000000000000000" pitchFamily="2" charset="2"/>
              <a:buChar char="Ø"/>
            </a:pPr>
            <a:r>
              <a:rPr lang="en-US" altLang="en-US" sz="2400" dirty="0">
                <a:solidFill>
                  <a:srgbClr val="000000"/>
                </a:solidFill>
              </a:rPr>
              <a:t>Production Date</a:t>
            </a:r>
          </a:p>
          <a:p>
            <a:pPr marL="1371600" lvl="2" indent="-457200">
              <a:lnSpc>
                <a:spcPct val="90000"/>
              </a:lnSpc>
              <a:spcAft>
                <a:spcPts val="800"/>
              </a:spcAft>
              <a:buFont typeface="Wingdings" panose="05000000000000000000" pitchFamily="2" charset="2"/>
              <a:buChar char="Ø"/>
            </a:pPr>
            <a:r>
              <a:rPr lang="en-US" altLang="en-US" sz="2400" dirty="0">
                <a:solidFill>
                  <a:srgbClr val="000000"/>
                </a:solidFill>
              </a:rPr>
              <a:t>Meal Period</a:t>
            </a:r>
          </a:p>
          <a:p>
            <a:pPr marL="1371600" lvl="2" indent="-457200">
              <a:lnSpc>
                <a:spcPct val="90000"/>
              </a:lnSpc>
              <a:spcAft>
                <a:spcPts val="800"/>
              </a:spcAft>
              <a:buFont typeface="Wingdings" panose="05000000000000000000" pitchFamily="2" charset="2"/>
              <a:buChar char="Ø"/>
            </a:pPr>
            <a:r>
              <a:rPr lang="en-US" altLang="en-US" sz="2400" dirty="0">
                <a:solidFill>
                  <a:srgbClr val="000000"/>
                </a:solidFill>
              </a:rPr>
              <a:t>Prepared Quantity</a:t>
            </a:r>
          </a:p>
          <a:p>
            <a:pPr marL="1371600" lvl="2" indent="-457200">
              <a:lnSpc>
                <a:spcPct val="90000"/>
              </a:lnSpc>
              <a:spcAft>
                <a:spcPts val="800"/>
              </a:spcAft>
              <a:buFont typeface="Wingdings" panose="05000000000000000000" pitchFamily="2" charset="2"/>
              <a:buChar char="Ø"/>
            </a:pPr>
            <a:r>
              <a:rPr lang="en-US" altLang="en-US" sz="2400" dirty="0">
                <a:solidFill>
                  <a:srgbClr val="000000"/>
                </a:solidFill>
              </a:rPr>
              <a:t>Served Quantity</a:t>
            </a:r>
          </a:p>
          <a:p>
            <a:pPr marL="1371600" lvl="2" indent="-457200">
              <a:lnSpc>
                <a:spcPct val="90000"/>
              </a:lnSpc>
              <a:spcAft>
                <a:spcPts val="800"/>
              </a:spcAft>
              <a:buFont typeface="Wingdings" panose="05000000000000000000" pitchFamily="2" charset="2"/>
              <a:buChar char="Ø"/>
            </a:pPr>
            <a:r>
              <a:rPr lang="en-US" altLang="en-US" sz="2400" dirty="0">
                <a:solidFill>
                  <a:srgbClr val="000000"/>
                </a:solidFill>
              </a:rPr>
              <a:t>Percent Over Production</a:t>
            </a:r>
          </a:p>
          <a:p>
            <a:endParaRPr lang="en-US" dirty="0"/>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154128" y="2764056"/>
            <a:ext cx="4735872" cy="2421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8191500" y="3290888"/>
            <a:ext cx="660400" cy="1894573"/>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6"/>
          <a:srcRect l="247" t="6717" r="307" b="9251"/>
          <a:stretch/>
        </p:blipFill>
        <p:spPr>
          <a:xfrm>
            <a:off x="564997" y="1905000"/>
            <a:ext cx="8128795" cy="716712"/>
          </a:xfrm>
          <a:prstGeom prst="rect">
            <a:avLst/>
          </a:prstGeom>
          <a:ln w="38100">
            <a:solidFill>
              <a:srgbClr val="FF0000"/>
            </a:solidFill>
          </a:ln>
        </p:spPr>
      </p:pic>
      <p:sp>
        <p:nvSpPr>
          <p:cNvPr id="10" name="Rectangle 9"/>
          <p:cNvSpPr/>
          <p:nvPr/>
        </p:nvSpPr>
        <p:spPr>
          <a:xfrm>
            <a:off x="4070308" y="2920901"/>
            <a:ext cx="4945380" cy="2591384"/>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50108797"/>
      </p:ext>
    </p:extLst>
  </p:cSld>
  <p:clrMapOvr>
    <a:masterClrMapping/>
  </p:clrMapOvr>
  <mc:AlternateContent xmlns:mc="http://schemas.openxmlformats.org/markup-compatibility/2006" xmlns:p14="http://schemas.microsoft.com/office/powerpoint/2010/main">
    <mc:Choice Requires="p14">
      <p:transition spd="slow" p14:dur="2000" advClick="0" advTm="65708"/>
    </mc:Choice>
    <mc:Fallback xmlns="">
      <p:transition spd="slow" advClick="0" advTm="657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433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5"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397384"/>
            <a:ext cx="8193023" cy="885824"/>
          </a:xfrm>
        </p:spPr>
        <p:txBody>
          <a:bodyPr>
            <a:normAutofit fontScale="90000"/>
          </a:bodyPr>
          <a:lstStyle/>
          <a:p>
            <a:pPr algn="l"/>
            <a:r>
              <a:rPr lang="en-US" altLang="en-US" sz="4000" b="1" dirty="0">
                <a:solidFill>
                  <a:srgbClr val="000000"/>
                </a:solidFill>
              </a:rPr>
              <a:t>How To Generate The Over Production Detailed Report</a:t>
            </a:r>
          </a:p>
        </p:txBody>
      </p:sp>
      <p:sp>
        <p:nvSpPr>
          <p:cNvPr id="14339" name="Rectangle 3"/>
          <p:cNvSpPr>
            <a:spLocks noGrp="1" noChangeArrowheads="1"/>
          </p:cNvSpPr>
          <p:nvPr>
            <p:ph idx="1"/>
          </p:nvPr>
        </p:nvSpPr>
        <p:spPr>
          <a:xfrm>
            <a:off x="533401" y="1918137"/>
            <a:ext cx="7854462" cy="4800600"/>
          </a:xfrm>
        </p:spPr>
        <p:txBody>
          <a:bodyPr/>
          <a:lstStyle/>
          <a:p>
            <a:pPr marL="0" indent="0">
              <a:lnSpc>
                <a:spcPct val="90000"/>
              </a:lnSpc>
              <a:spcBef>
                <a:spcPts val="0"/>
              </a:spcBef>
              <a:spcAft>
                <a:spcPts val="1200"/>
              </a:spcAft>
              <a:buNone/>
            </a:pPr>
            <a:r>
              <a:rPr lang="en-US" altLang="en-US" sz="2800" dirty="0">
                <a:solidFill>
                  <a:srgbClr val="000000"/>
                </a:solidFill>
              </a:rPr>
              <a:t>To generate the “Over-Production Detailed Report” in CMS:</a:t>
            </a:r>
          </a:p>
          <a:p>
            <a:pPr marL="0" lvl="1" indent="0">
              <a:lnSpc>
                <a:spcPct val="90000"/>
              </a:lnSpc>
              <a:spcBef>
                <a:spcPts val="0"/>
              </a:spcBef>
              <a:spcAft>
                <a:spcPts val="1200"/>
              </a:spcAft>
              <a:buNone/>
            </a:pPr>
            <a:r>
              <a:rPr lang="en-US" altLang="en-US" sz="2400" dirty="0">
                <a:solidFill>
                  <a:srgbClr val="000000"/>
                </a:solidFill>
              </a:rPr>
              <a:t>1. Report &gt; Production &gt; Over-Production Report &gt; GO</a:t>
            </a:r>
          </a:p>
          <a:p>
            <a:pPr marL="0" lvl="1" indent="0">
              <a:lnSpc>
                <a:spcPct val="90000"/>
              </a:lnSpc>
              <a:spcBef>
                <a:spcPts val="0"/>
              </a:spcBef>
              <a:spcAft>
                <a:spcPts val="1200"/>
              </a:spcAft>
              <a:buNone/>
            </a:pPr>
            <a:r>
              <a:rPr lang="en-US" altLang="en-US" sz="2400" dirty="0">
                <a:solidFill>
                  <a:srgbClr val="000000"/>
                </a:solidFill>
              </a:rPr>
              <a:t>2. Select date for review</a:t>
            </a:r>
          </a:p>
          <a:p>
            <a:pPr marL="457200" lvl="1" indent="-457200">
              <a:lnSpc>
                <a:spcPct val="90000"/>
              </a:lnSpc>
              <a:spcBef>
                <a:spcPts val="0"/>
              </a:spcBef>
              <a:spcAft>
                <a:spcPts val="1200"/>
              </a:spcAft>
              <a:buNone/>
            </a:pPr>
            <a:r>
              <a:rPr lang="en-US" altLang="en-US" sz="2400" dirty="0">
                <a:solidFill>
                  <a:srgbClr val="000000"/>
                </a:solidFill>
              </a:rPr>
              <a:t>3. Select “All Serving Period”</a:t>
            </a:r>
          </a:p>
          <a:p>
            <a:pPr marL="457200" lvl="1" indent="-457200">
              <a:lnSpc>
                <a:spcPct val="90000"/>
              </a:lnSpc>
              <a:spcBef>
                <a:spcPts val="0"/>
              </a:spcBef>
              <a:spcAft>
                <a:spcPts val="1200"/>
              </a:spcAft>
              <a:buNone/>
            </a:pPr>
            <a:r>
              <a:rPr lang="en-US" altLang="en-US" sz="2400" dirty="0">
                <a:solidFill>
                  <a:srgbClr val="000000"/>
                </a:solidFill>
              </a:rPr>
              <a:t>4. Select “Detailed” under Report Type </a:t>
            </a:r>
          </a:p>
          <a:p>
            <a:pPr marL="457200" lvl="1" indent="-457200">
              <a:lnSpc>
                <a:spcPct val="90000"/>
              </a:lnSpc>
              <a:spcBef>
                <a:spcPts val="0"/>
              </a:spcBef>
              <a:spcAft>
                <a:spcPts val="1200"/>
              </a:spcAft>
              <a:buNone/>
            </a:pPr>
            <a:r>
              <a:rPr lang="en-US" altLang="en-US" sz="2400" dirty="0">
                <a:solidFill>
                  <a:srgbClr val="000000"/>
                </a:solidFill>
              </a:rPr>
              <a:t>5. Click Preview </a:t>
            </a:r>
          </a:p>
        </p:txBody>
      </p:sp>
    </p:spTree>
    <p:custDataLst>
      <p:tags r:id="rId1"/>
    </p:custDataLst>
    <p:extLst>
      <p:ext uri="{BB962C8B-B14F-4D97-AF65-F5344CB8AC3E}">
        <p14:creationId xmlns:p14="http://schemas.microsoft.com/office/powerpoint/2010/main" val="1875215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1" y="397384"/>
            <a:ext cx="7643066" cy="885824"/>
          </a:xfrm>
        </p:spPr>
        <p:txBody>
          <a:bodyPr>
            <a:noAutofit/>
          </a:bodyPr>
          <a:lstStyle/>
          <a:p>
            <a:pPr algn="l"/>
            <a:r>
              <a:rPr lang="en-US" altLang="en-US" sz="4000" b="1" dirty="0">
                <a:solidFill>
                  <a:srgbClr val="000000"/>
                </a:solidFill>
              </a:rPr>
              <a:t>Using The Over Production Detailed Report</a:t>
            </a:r>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bwMode="auto">
          <a:xfrm>
            <a:off x="746939" y="1576441"/>
            <a:ext cx="7205282" cy="2416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TextBox 5"/>
          <p:cNvSpPr txBox="1"/>
          <p:nvPr/>
        </p:nvSpPr>
        <p:spPr>
          <a:xfrm>
            <a:off x="522851" y="4149377"/>
            <a:ext cx="7812257" cy="1938992"/>
          </a:xfrm>
          <a:prstGeom prst="rect">
            <a:avLst/>
          </a:prstGeom>
          <a:noFill/>
        </p:spPr>
        <p:txBody>
          <a:bodyPr wrap="square" rtlCol="0">
            <a:spAutoFit/>
          </a:bodyPr>
          <a:lstStyle/>
          <a:p>
            <a:pPr marL="457200" indent="-457200">
              <a:buFont typeface="Wingdings" panose="05000000000000000000" pitchFamily="2" charset="2"/>
              <a:buChar char="Ø"/>
            </a:pPr>
            <a:r>
              <a:rPr lang="en-US" dirty="0">
                <a:solidFill>
                  <a:srgbClr val="000000"/>
                </a:solidFill>
              </a:rPr>
              <a:t>Review the “Percent Over Production” column to identify the food items that are greater than 5% </a:t>
            </a:r>
          </a:p>
          <a:p>
            <a:pPr marL="457200" indent="-457200">
              <a:buFont typeface="Wingdings" panose="05000000000000000000" pitchFamily="2" charset="2"/>
              <a:buChar char="Ø"/>
            </a:pPr>
            <a:r>
              <a:rPr lang="en-US" dirty="0">
                <a:solidFill>
                  <a:srgbClr val="000000"/>
                </a:solidFill>
              </a:rPr>
              <a:t>Then, add a 5% safety to the “Served Quantity” of that item for the next scheduled forecast</a:t>
            </a:r>
          </a:p>
          <a:p>
            <a:pPr>
              <a:spcAft>
                <a:spcPts val="1200"/>
              </a:spcAft>
            </a:pPr>
            <a:r>
              <a:rPr lang="en-US" b="1" dirty="0">
                <a:solidFill>
                  <a:srgbClr val="000000"/>
                </a:solidFill>
              </a:rPr>
              <a:t>Note</a:t>
            </a:r>
            <a:r>
              <a:rPr lang="en-US" dirty="0">
                <a:solidFill>
                  <a:srgbClr val="000000"/>
                </a:solidFill>
              </a:rPr>
              <a:t>: The over-production target goal is </a:t>
            </a:r>
            <a:r>
              <a:rPr lang="en-US" b="1" dirty="0">
                <a:solidFill>
                  <a:srgbClr val="000000"/>
                </a:solidFill>
              </a:rPr>
              <a:t>below 5%.</a:t>
            </a:r>
            <a:endParaRPr lang="en-US" sz="2600" b="1" dirty="0">
              <a:solidFill>
                <a:srgbClr val="000000"/>
              </a:solidFill>
            </a:endParaRPr>
          </a:p>
        </p:txBody>
      </p:sp>
      <p:sp>
        <p:nvSpPr>
          <p:cNvPr id="11" name="Rectangle 10"/>
          <p:cNvSpPr/>
          <p:nvPr/>
        </p:nvSpPr>
        <p:spPr>
          <a:xfrm>
            <a:off x="576892" y="3681858"/>
            <a:ext cx="7563499" cy="198026"/>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91269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1" y="397384"/>
            <a:ext cx="7643066" cy="885824"/>
          </a:xfrm>
        </p:spPr>
        <p:txBody>
          <a:bodyPr>
            <a:noAutofit/>
          </a:bodyPr>
          <a:lstStyle/>
          <a:p>
            <a:pPr algn="l"/>
            <a:r>
              <a:rPr lang="en-US" altLang="en-US" sz="4000" b="1" dirty="0">
                <a:solidFill>
                  <a:srgbClr val="000000"/>
                </a:solidFill>
              </a:rPr>
              <a:t>Reducing The Next Forecasts</a:t>
            </a:r>
          </a:p>
        </p:txBody>
      </p:sp>
      <p:sp>
        <p:nvSpPr>
          <p:cNvPr id="6" name="TextBox 5"/>
          <p:cNvSpPr txBox="1"/>
          <p:nvPr/>
        </p:nvSpPr>
        <p:spPr>
          <a:xfrm>
            <a:off x="487681" y="1503133"/>
            <a:ext cx="8472900" cy="3103414"/>
          </a:xfrm>
          <a:prstGeom prst="rect">
            <a:avLst/>
          </a:prstGeom>
          <a:noFill/>
        </p:spPr>
        <p:txBody>
          <a:bodyPr wrap="square" rtlCol="0">
            <a:spAutoFit/>
          </a:bodyPr>
          <a:lstStyle/>
          <a:p>
            <a:pPr>
              <a:spcAft>
                <a:spcPts val="1000"/>
              </a:spcAft>
            </a:pPr>
            <a:r>
              <a:rPr lang="en-US" sz="2800" dirty="0">
                <a:solidFill>
                  <a:srgbClr val="000000"/>
                </a:solidFill>
              </a:rPr>
              <a:t>To reduce high leftover amounts for the next forecast:</a:t>
            </a:r>
          </a:p>
          <a:p>
            <a:pPr marL="914400" lvl="1" indent="-457200">
              <a:spcAft>
                <a:spcPts val="400"/>
              </a:spcAft>
              <a:buFont typeface="Wingdings" panose="05000000000000000000" pitchFamily="2" charset="2"/>
              <a:buChar char="Ø"/>
            </a:pPr>
            <a:r>
              <a:rPr lang="en-US" dirty="0">
                <a:solidFill>
                  <a:srgbClr val="000000"/>
                </a:solidFill>
              </a:rPr>
              <a:t>Identify items with “Percent Over Production” of 5%</a:t>
            </a:r>
          </a:p>
          <a:p>
            <a:pPr marL="914400" lvl="1" indent="-457200">
              <a:spcAft>
                <a:spcPts val="400"/>
              </a:spcAft>
              <a:buFont typeface="Wingdings" panose="05000000000000000000" pitchFamily="2" charset="2"/>
              <a:buChar char="Ø"/>
            </a:pPr>
            <a:r>
              <a:rPr lang="en-US" dirty="0">
                <a:solidFill>
                  <a:srgbClr val="000000"/>
                </a:solidFill>
              </a:rPr>
              <a:t>Adjust orders to amounts of 5% above amount previously served</a:t>
            </a:r>
          </a:p>
          <a:p>
            <a:pPr marL="914400" lvl="1" indent="-457200">
              <a:spcAft>
                <a:spcPts val="400"/>
              </a:spcAft>
              <a:buFont typeface="Wingdings" panose="05000000000000000000" pitchFamily="2" charset="2"/>
              <a:buChar char="Ø"/>
            </a:pPr>
            <a:r>
              <a:rPr lang="en-US" dirty="0">
                <a:solidFill>
                  <a:srgbClr val="000000"/>
                </a:solidFill>
              </a:rPr>
              <a:t>For Example:</a:t>
            </a:r>
          </a:p>
          <a:p>
            <a:pPr lvl="1">
              <a:spcAft>
                <a:spcPts val="400"/>
              </a:spcAft>
            </a:pPr>
            <a:endParaRPr lang="en-US" dirty="0">
              <a:solidFill>
                <a:srgbClr val="000000"/>
              </a:solidFill>
            </a:endParaRPr>
          </a:p>
          <a:p>
            <a:pPr>
              <a:spcAft>
                <a:spcPts val="1200"/>
              </a:spcAft>
            </a:pPr>
            <a:endParaRPr lang="en-US" sz="2600" dirty="0">
              <a:solidFill>
                <a:srgbClr val="000000"/>
              </a:solidFill>
            </a:endParaRPr>
          </a:p>
        </p:txBody>
      </p:sp>
      <p:graphicFrame>
        <p:nvGraphicFramePr>
          <p:cNvPr id="3" name="Table 2">
            <a:extLst>
              <a:ext uri="{FF2B5EF4-FFF2-40B4-BE49-F238E27FC236}">
                <a16:creationId xmlns:a16="http://schemas.microsoft.com/office/drawing/2014/main" id="{131A6B81-7624-44D8-B21D-77092721C438}"/>
              </a:ext>
            </a:extLst>
          </p:cNvPr>
          <p:cNvGraphicFramePr>
            <a:graphicFrameLocks noGrp="1"/>
          </p:cNvGraphicFramePr>
          <p:nvPr>
            <p:extLst>
              <p:ext uri="{D42A27DB-BD31-4B8C-83A1-F6EECF244321}">
                <p14:modId xmlns:p14="http://schemas.microsoft.com/office/powerpoint/2010/main" val="4064256717"/>
              </p:ext>
            </p:extLst>
          </p:nvPr>
        </p:nvGraphicFramePr>
        <p:xfrm>
          <a:off x="1020124" y="3931920"/>
          <a:ext cx="7120785" cy="1097280"/>
        </p:xfrm>
        <a:graphic>
          <a:graphicData uri="http://schemas.openxmlformats.org/drawingml/2006/table">
            <a:tbl>
              <a:tblPr firstRow="1" bandRow="1">
                <a:tableStyleId>{6E25E649-3F16-4E02-A733-19D2CDBF48F0}</a:tableStyleId>
              </a:tblPr>
              <a:tblGrid>
                <a:gridCol w="2373595">
                  <a:extLst>
                    <a:ext uri="{9D8B030D-6E8A-4147-A177-3AD203B41FA5}">
                      <a16:colId xmlns:a16="http://schemas.microsoft.com/office/drawing/2014/main" val="525006768"/>
                    </a:ext>
                  </a:extLst>
                </a:gridCol>
                <a:gridCol w="2373595">
                  <a:extLst>
                    <a:ext uri="{9D8B030D-6E8A-4147-A177-3AD203B41FA5}">
                      <a16:colId xmlns:a16="http://schemas.microsoft.com/office/drawing/2014/main" val="1717978533"/>
                    </a:ext>
                  </a:extLst>
                </a:gridCol>
                <a:gridCol w="2373595">
                  <a:extLst>
                    <a:ext uri="{9D8B030D-6E8A-4147-A177-3AD203B41FA5}">
                      <a16:colId xmlns:a16="http://schemas.microsoft.com/office/drawing/2014/main" val="1255140616"/>
                    </a:ext>
                  </a:extLst>
                </a:gridCol>
              </a:tblGrid>
              <a:tr h="370840">
                <a:tc>
                  <a:txBody>
                    <a:bodyPr/>
                    <a:lstStyle/>
                    <a:p>
                      <a:pPr algn="ctr"/>
                      <a:r>
                        <a:rPr lang="en-US" sz="2000" dirty="0"/>
                        <a:t>Amount previously served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Additional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Total amount of new forecast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225010"/>
                  </a:ext>
                </a:extLst>
              </a:tr>
              <a:tr h="370840">
                <a:tc>
                  <a:txBody>
                    <a:bodyPr/>
                    <a:lstStyle/>
                    <a:p>
                      <a:pPr algn="ctr"/>
                      <a:r>
                        <a:rPr lang="en-US" sz="2000"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4121070"/>
                  </a:ext>
                </a:extLst>
              </a:tr>
            </a:tbl>
          </a:graphicData>
        </a:graphic>
      </p:graphicFrame>
    </p:spTree>
    <p:custDataLst>
      <p:tags r:id="rId1"/>
    </p:custDataLst>
    <p:extLst>
      <p:ext uri="{BB962C8B-B14F-4D97-AF65-F5344CB8AC3E}">
        <p14:creationId xmlns:p14="http://schemas.microsoft.com/office/powerpoint/2010/main" val="4064950422"/>
      </p:ext>
    </p:extLst>
  </p:cSld>
  <p:clrMapOvr>
    <a:masterClrMapping/>
  </p:clrMapOvr>
  <mc:AlternateContent xmlns:mc="http://schemas.openxmlformats.org/markup-compatibility/2006" xmlns:p14="http://schemas.microsoft.com/office/powerpoint/2010/main">
    <mc:Choice Requires="p14">
      <p:transition spd="slow" p14:dur="2000" advTm="47881"/>
    </mc:Choice>
    <mc:Fallback xmlns="">
      <p:transition spd="slow" advTm="478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304800"/>
            <a:ext cx="8229600" cy="1143000"/>
          </a:xfrm>
        </p:spPr>
        <p:txBody>
          <a:bodyPr/>
          <a:lstStyle/>
          <a:p>
            <a:pPr eaLnBrk="1" hangingPunct="1"/>
            <a:r>
              <a:rPr lang="en-US" altLang="en-US" dirty="0"/>
              <a:t>Objective</a:t>
            </a:r>
          </a:p>
        </p:txBody>
      </p:sp>
      <p:sp>
        <p:nvSpPr>
          <p:cNvPr id="34819" name="Rectangle 3"/>
          <p:cNvSpPr>
            <a:spLocks noGrp="1" noChangeArrowheads="1"/>
          </p:cNvSpPr>
          <p:nvPr>
            <p:ph idx="1"/>
          </p:nvPr>
        </p:nvSpPr>
        <p:spPr>
          <a:xfrm>
            <a:off x="381000" y="5181600"/>
            <a:ext cx="7956550" cy="1219200"/>
          </a:xfrm>
        </p:spPr>
        <p:txBody>
          <a:bodyPr>
            <a:noAutofit/>
          </a:bodyPr>
          <a:lstStyle/>
          <a:p>
            <a:pPr algn="ctr" eaLnBrk="1" hangingPunct="1">
              <a:spcBef>
                <a:spcPts val="0"/>
              </a:spcBef>
              <a:spcAft>
                <a:spcPts val="1000"/>
              </a:spcAft>
            </a:pPr>
            <a:r>
              <a:rPr lang="en-US" altLang="en-US" sz="2800" b="1" dirty="0"/>
              <a:t>Following forecasting methods will directly affect cost and profit.</a:t>
            </a:r>
          </a:p>
        </p:txBody>
      </p:sp>
      <p:sp>
        <p:nvSpPr>
          <p:cNvPr id="12" name="Content Placeholder 6">
            <a:extLst>
              <a:ext uri="{FF2B5EF4-FFF2-40B4-BE49-F238E27FC236}">
                <a16:creationId xmlns:a16="http://schemas.microsoft.com/office/drawing/2014/main" id="{628E3526-7099-4F5E-9139-353AC3930815}"/>
              </a:ext>
            </a:extLst>
          </p:cNvPr>
          <p:cNvSpPr txBox="1">
            <a:spLocks/>
          </p:cNvSpPr>
          <p:nvPr/>
        </p:nvSpPr>
        <p:spPr bwMode="auto">
          <a:xfrm>
            <a:off x="381000" y="1524993"/>
            <a:ext cx="7837449" cy="152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defTabSz="457200" rtl="0" eaLnBrk="0" fontAlgn="base" hangingPunct="0">
              <a:spcBef>
                <a:spcPct val="20000"/>
              </a:spcBef>
              <a:spcAft>
                <a:spcPct val="0"/>
              </a:spcAft>
              <a:buFont typeface="Wingdings" panose="05000000000000000000" pitchFamily="2" charset="2"/>
              <a:defRPr sz="2400" kern="1200">
                <a:solidFill>
                  <a:srgbClr val="000000"/>
                </a:solidFill>
                <a:latin typeface="+mn-lt"/>
                <a:ea typeface="+mn-ea"/>
                <a:cs typeface="+mn-cs"/>
              </a:defRPr>
            </a:lvl1pPr>
            <a:lvl2pPr marL="571500" indent="-285750" algn="l" defTabSz="457200" rtl="0" eaLnBrk="0" fontAlgn="base" hangingPunct="0">
              <a:spcBef>
                <a:spcPct val="20000"/>
              </a:spcBef>
              <a:spcAft>
                <a:spcPct val="0"/>
              </a:spcAft>
              <a:buFont typeface="Wingdings" panose="05000000000000000000" pitchFamily="2" charset="2"/>
              <a:buChar char="Ø"/>
              <a:defRPr sz="2200" kern="1200">
                <a:solidFill>
                  <a:srgbClr val="000000"/>
                </a:solidFill>
                <a:latin typeface="+mn-lt"/>
                <a:ea typeface="+mn-ea"/>
                <a:cs typeface="+mn-cs"/>
              </a:defRPr>
            </a:lvl2pPr>
            <a:lvl3pPr marL="9144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3pPr>
            <a:lvl4pPr marL="1371600" indent="-228600" algn="l" defTabSz="457200" rtl="0" eaLnBrk="0" fontAlgn="base" hangingPunct="0">
              <a:spcBef>
                <a:spcPct val="20000"/>
              </a:spcBef>
              <a:spcAft>
                <a:spcPct val="0"/>
              </a:spcAft>
              <a:buFont typeface="Arial" panose="020B0604020202020204" pitchFamily="34" charset="0"/>
              <a:buChar char="–"/>
              <a:defRPr sz="1800" kern="1200">
                <a:solidFill>
                  <a:srgbClr val="000000"/>
                </a:solidFill>
                <a:latin typeface="+mn-lt"/>
                <a:ea typeface="+mn-ea"/>
                <a:cs typeface="+mn-cs"/>
              </a:defRPr>
            </a:lvl4pPr>
            <a:lvl5pPr marL="1828800" indent="-22860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Bef>
                <a:spcPts val="0"/>
              </a:spcBef>
              <a:spcAft>
                <a:spcPts val="1000"/>
              </a:spcAft>
            </a:pPr>
            <a:r>
              <a:rPr lang="en-US" altLang="en-US" sz="2800" dirty="0"/>
              <a:t>When historical data is applied during the forecast process, ordering food based on usage results in reduced waste figures. </a:t>
            </a:r>
          </a:p>
        </p:txBody>
      </p:sp>
      <p:graphicFrame>
        <p:nvGraphicFramePr>
          <p:cNvPr id="2" name="Diagram 1">
            <a:extLst>
              <a:ext uri="{FF2B5EF4-FFF2-40B4-BE49-F238E27FC236}">
                <a16:creationId xmlns:a16="http://schemas.microsoft.com/office/drawing/2014/main" id="{1BF47FD2-A57D-4796-A1DD-6802FC243278}"/>
              </a:ext>
            </a:extLst>
          </p:cNvPr>
          <p:cNvGraphicFramePr/>
          <p:nvPr>
            <p:extLst>
              <p:ext uri="{D42A27DB-BD31-4B8C-83A1-F6EECF244321}">
                <p14:modId xmlns:p14="http://schemas.microsoft.com/office/powerpoint/2010/main" val="2074891721"/>
              </p:ext>
            </p:extLst>
          </p:nvPr>
        </p:nvGraphicFramePr>
        <p:xfrm>
          <a:off x="342900" y="2438401"/>
          <a:ext cx="8458200" cy="289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533400" y="304800"/>
            <a:ext cx="8229600" cy="1143000"/>
          </a:xfrm>
        </p:spPr>
        <p:txBody>
          <a:bodyPr>
            <a:noAutofit/>
          </a:bodyPr>
          <a:lstStyle/>
          <a:p>
            <a:pPr>
              <a:defRPr/>
            </a:pPr>
            <a:r>
              <a:rPr lang="en-US" dirty="0"/>
              <a:t>Best Practice On How To Control Food Cost</a:t>
            </a:r>
          </a:p>
        </p:txBody>
      </p:sp>
      <p:sp>
        <p:nvSpPr>
          <p:cNvPr id="3" name="Content Placeholder 2"/>
          <p:cNvSpPr>
            <a:spLocks noGrp="1"/>
          </p:cNvSpPr>
          <p:nvPr>
            <p:ph idx="1"/>
          </p:nvPr>
        </p:nvSpPr>
        <p:spPr>
          <a:xfrm>
            <a:off x="501650" y="1517075"/>
            <a:ext cx="8032750" cy="4525963"/>
          </a:xfrm>
        </p:spPr>
        <p:txBody>
          <a:bodyPr>
            <a:normAutofit/>
          </a:bodyPr>
          <a:lstStyle/>
          <a:p>
            <a:pPr>
              <a:defRPr/>
            </a:pPr>
            <a:r>
              <a:rPr lang="en-US" sz="2800" dirty="0"/>
              <a:t>Ordering</a:t>
            </a:r>
            <a:endParaRPr lang="en-US" sz="2600" dirty="0"/>
          </a:p>
          <a:p>
            <a:pPr lvl="1">
              <a:defRPr/>
            </a:pPr>
            <a:r>
              <a:rPr lang="en-US" sz="2400" dirty="0"/>
              <a:t>Always physically check current inventory on hand</a:t>
            </a:r>
          </a:p>
          <a:p>
            <a:pPr lvl="1">
              <a:defRPr/>
            </a:pPr>
            <a:r>
              <a:rPr lang="en-US" sz="2400" dirty="0"/>
              <a:t>Avoid ordering unneeded items by revising and adjusting the quantities on the shopping list</a:t>
            </a:r>
          </a:p>
          <a:p>
            <a:pPr lvl="1">
              <a:defRPr/>
            </a:pPr>
            <a:r>
              <a:rPr lang="en-US" sz="2400" dirty="0"/>
              <a:t>Prepare orders based on customer preference</a:t>
            </a:r>
          </a:p>
          <a:p>
            <a:pPr lvl="1">
              <a:defRPr/>
            </a:pPr>
            <a:r>
              <a:rPr lang="en-US" sz="2400" dirty="0"/>
              <a:t>Set realistic par levels </a:t>
            </a:r>
          </a:p>
          <a:p>
            <a:pPr>
              <a:defRPr/>
            </a:pPr>
            <a:r>
              <a:rPr lang="en-US" sz="2800" dirty="0"/>
              <a:t>Storing</a:t>
            </a:r>
          </a:p>
          <a:p>
            <a:pPr lvl="1">
              <a:defRPr/>
            </a:pPr>
            <a:r>
              <a:rPr lang="en-US" sz="2400" dirty="0"/>
              <a:t>Prevent waste by practicing FIFO (First In First Out)</a:t>
            </a:r>
          </a:p>
          <a:p>
            <a:pPr lvl="1">
              <a:defRPr/>
            </a:pPr>
            <a:r>
              <a:rPr lang="en-US" sz="2400" dirty="0"/>
              <a:t>Keep all storage areas organized </a:t>
            </a:r>
          </a:p>
          <a:p>
            <a:pPr lvl="2">
              <a:defRPr/>
            </a:pPr>
            <a:r>
              <a:rPr lang="en-US" sz="2200" dirty="0"/>
              <a:t>Store like items together in the same place  </a:t>
            </a:r>
          </a:p>
          <a:p>
            <a:pPr lvl="1">
              <a:defRPr/>
            </a:pPr>
            <a:endParaRPr lang="en-US" dirty="0"/>
          </a:p>
          <a:p>
            <a:pPr>
              <a:defRPr/>
            </a:pPr>
            <a:endParaRPr lang="en-US" dirty="0"/>
          </a:p>
          <a:p>
            <a:pPr lvl="1">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228600"/>
            <a:ext cx="8229600" cy="1143000"/>
          </a:xfrm>
        </p:spPr>
        <p:txBody>
          <a:bodyPr>
            <a:noAutofit/>
          </a:bodyPr>
          <a:lstStyle/>
          <a:p>
            <a:pPr>
              <a:defRPr/>
            </a:pPr>
            <a:r>
              <a:rPr lang="en-US" dirty="0"/>
              <a:t>Best Practice On How To Control Food Cost Cont’d</a:t>
            </a:r>
          </a:p>
        </p:txBody>
      </p:sp>
      <p:sp>
        <p:nvSpPr>
          <p:cNvPr id="3" name="Content Placeholder 2"/>
          <p:cNvSpPr>
            <a:spLocks noGrp="1"/>
          </p:cNvSpPr>
          <p:nvPr>
            <p:ph idx="1"/>
          </p:nvPr>
        </p:nvSpPr>
        <p:spPr>
          <a:xfrm>
            <a:off x="457200" y="1447800"/>
            <a:ext cx="8185150" cy="4525963"/>
          </a:xfrm>
        </p:spPr>
        <p:txBody>
          <a:bodyPr>
            <a:noAutofit/>
          </a:bodyPr>
          <a:lstStyle/>
          <a:p>
            <a:pPr>
              <a:defRPr/>
            </a:pPr>
            <a:r>
              <a:rPr lang="en-US" sz="2800" dirty="0"/>
              <a:t>Portion Control </a:t>
            </a:r>
          </a:p>
          <a:p>
            <a:pPr lvl="1">
              <a:defRPr/>
            </a:pPr>
            <a:r>
              <a:rPr lang="en-US" sz="2400" dirty="0"/>
              <a:t>Use the correct portion sizes per standardized recipes </a:t>
            </a:r>
          </a:p>
          <a:p>
            <a:pPr lvl="1">
              <a:defRPr/>
            </a:pPr>
            <a:r>
              <a:rPr lang="en-US" sz="2400" dirty="0"/>
              <a:t>Train staff on the correct usage of measuring equipment and portion control tools</a:t>
            </a:r>
          </a:p>
          <a:p>
            <a:pPr lvl="1">
              <a:defRPr/>
            </a:pPr>
            <a:r>
              <a:rPr lang="en-US" sz="2400" dirty="0"/>
              <a:t>Monitor staff periodically to ensure compliance</a:t>
            </a:r>
          </a:p>
          <a:p>
            <a:pPr lvl="1">
              <a:defRPr/>
            </a:pPr>
            <a:r>
              <a:rPr lang="en-US" sz="2400" dirty="0"/>
              <a:t>Record all FSD employee meals</a:t>
            </a:r>
          </a:p>
          <a:p>
            <a:pPr>
              <a:defRPr/>
            </a:pPr>
            <a:r>
              <a:rPr lang="en-US" sz="2800" dirty="0"/>
              <a:t>Reduce Waste </a:t>
            </a:r>
          </a:p>
          <a:p>
            <a:pPr lvl="1">
              <a:defRPr/>
            </a:pPr>
            <a:r>
              <a:rPr lang="en-US" sz="2400" dirty="0"/>
              <a:t>Review the production history</a:t>
            </a:r>
          </a:p>
          <a:p>
            <a:pPr lvl="2">
              <a:defRPr/>
            </a:pPr>
            <a:r>
              <a:rPr lang="en-US" sz="2200" dirty="0"/>
              <a:t>BIC, Lunch, and Supper</a:t>
            </a:r>
          </a:p>
          <a:p>
            <a:pPr lvl="1">
              <a:defRPr/>
            </a:pPr>
            <a:r>
              <a:rPr lang="en-US" sz="2400" dirty="0"/>
              <a:t>Do not over produce food items: Over Production = Waste</a:t>
            </a:r>
          </a:p>
          <a:p>
            <a:pPr lvl="1">
              <a:defRPr/>
            </a:pPr>
            <a:r>
              <a:rPr lang="en-US" sz="2400" dirty="0"/>
              <a:t>Follow Offer vs. Serve guidelines</a:t>
            </a:r>
          </a:p>
          <a:p>
            <a:pPr lvl="1">
              <a:defRPr/>
            </a:pPr>
            <a:endParaRPr lang="en-US" dirty="0"/>
          </a:p>
          <a:p>
            <a:pPr>
              <a:defRPr/>
            </a:pPr>
            <a:endParaRPr lang="en-US" dirty="0"/>
          </a:p>
          <a:p>
            <a:pPr lvl="1">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pPr>
              <a:defRPr/>
            </a:pPr>
            <a:r>
              <a:rPr lang="en-US" dirty="0"/>
              <a:t>Using the Tools</a:t>
            </a:r>
          </a:p>
        </p:txBody>
      </p:sp>
      <p:sp>
        <p:nvSpPr>
          <p:cNvPr id="3" name="Content Placeholder 2"/>
          <p:cNvSpPr>
            <a:spLocks noGrp="1"/>
          </p:cNvSpPr>
          <p:nvPr>
            <p:ph idx="1"/>
          </p:nvPr>
        </p:nvSpPr>
        <p:spPr>
          <a:xfrm>
            <a:off x="806450" y="1517075"/>
            <a:ext cx="7499350" cy="4525963"/>
          </a:xfrm>
        </p:spPr>
        <p:txBody>
          <a:bodyPr>
            <a:normAutofit/>
          </a:bodyPr>
          <a:lstStyle/>
          <a:p>
            <a:pPr>
              <a:defRPr/>
            </a:pPr>
            <a:r>
              <a:rPr lang="en-US" sz="2600" dirty="0"/>
              <a:t>Once becoming familiar with tools like the OPDR and Forecasting Tool, apply the knowledge gained by:</a:t>
            </a:r>
          </a:p>
          <a:p>
            <a:pPr lvl="1">
              <a:defRPr/>
            </a:pPr>
            <a:r>
              <a:rPr lang="en-US" sz="2400" dirty="0"/>
              <a:t>Reducing Waste</a:t>
            </a:r>
          </a:p>
          <a:p>
            <a:pPr lvl="1">
              <a:defRPr/>
            </a:pPr>
            <a:r>
              <a:rPr lang="en-US" sz="2400" dirty="0"/>
              <a:t>Keeping costs down</a:t>
            </a:r>
          </a:p>
          <a:p>
            <a:pPr lvl="1">
              <a:defRPr/>
            </a:pPr>
            <a:r>
              <a:rPr lang="en-US" sz="2400" dirty="0"/>
              <a:t>Maximizing product usage</a:t>
            </a:r>
          </a:p>
          <a:p>
            <a:pPr lvl="1">
              <a:defRPr/>
            </a:pPr>
            <a:r>
              <a:rPr lang="en-US" sz="2400" dirty="0"/>
              <a:t>Serving smart</a:t>
            </a:r>
            <a:endParaRPr lang="en-US" dirty="0"/>
          </a:p>
          <a:p>
            <a:pPr>
              <a:defRPr/>
            </a:pPr>
            <a:endParaRPr lang="en-US" dirty="0"/>
          </a:p>
          <a:p>
            <a:pPr lvl="1">
              <a:defRPr/>
            </a:pPr>
            <a:endParaRPr lang="en-US" dirty="0"/>
          </a:p>
        </p:txBody>
      </p:sp>
    </p:spTree>
    <p:extLst>
      <p:ext uri="{BB962C8B-B14F-4D97-AF65-F5344CB8AC3E}">
        <p14:creationId xmlns:p14="http://schemas.microsoft.com/office/powerpoint/2010/main" val="3988040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pPr>
              <a:defRPr/>
            </a:pPr>
            <a:r>
              <a:rPr lang="en-US" dirty="0"/>
              <a:t>Reduce Waste</a:t>
            </a:r>
          </a:p>
        </p:txBody>
      </p:sp>
      <p:sp>
        <p:nvSpPr>
          <p:cNvPr id="3" name="Content Placeholder 2"/>
          <p:cNvSpPr>
            <a:spLocks noGrp="1"/>
          </p:cNvSpPr>
          <p:nvPr>
            <p:ph idx="1"/>
          </p:nvPr>
        </p:nvSpPr>
        <p:spPr>
          <a:xfrm>
            <a:off x="806450" y="1447800"/>
            <a:ext cx="7880350" cy="4525963"/>
          </a:xfrm>
        </p:spPr>
        <p:txBody>
          <a:bodyPr>
            <a:noAutofit/>
          </a:bodyPr>
          <a:lstStyle/>
          <a:p>
            <a:pPr>
              <a:defRPr/>
            </a:pPr>
            <a:r>
              <a:rPr lang="en-US" sz="2800" dirty="0"/>
              <a:t>The district has implemented strategies such as SIFL (Save it For Later) to reduce waste and encourage consumption all year. Continue this by:</a:t>
            </a:r>
          </a:p>
          <a:p>
            <a:pPr>
              <a:defRPr/>
            </a:pPr>
            <a:endParaRPr lang="en-US" sz="1400" dirty="0"/>
          </a:p>
          <a:p>
            <a:pPr marL="1028700" lvl="1" indent="-457200">
              <a:spcBef>
                <a:spcPts val="0"/>
              </a:spcBef>
              <a:defRPr/>
            </a:pPr>
            <a:r>
              <a:rPr lang="en-US" sz="2400" dirty="0"/>
              <a:t>Encouraging a team effort to hold everyone accountable </a:t>
            </a:r>
          </a:p>
          <a:p>
            <a:pPr marL="1028700" lvl="1" indent="-457200">
              <a:spcBef>
                <a:spcPts val="0"/>
              </a:spcBef>
              <a:defRPr/>
            </a:pPr>
            <a:r>
              <a:rPr lang="en-US" sz="2400" dirty="0"/>
              <a:t>Track and analyze waste</a:t>
            </a:r>
          </a:p>
          <a:p>
            <a:pPr marL="1028700" lvl="1" indent="-457200">
              <a:spcBef>
                <a:spcPts val="0"/>
              </a:spcBef>
              <a:defRPr/>
            </a:pPr>
            <a:r>
              <a:rPr lang="en-US" sz="2400" dirty="0"/>
              <a:t>Review inventory being received and note changes that can be made</a:t>
            </a:r>
          </a:p>
          <a:p>
            <a:pPr marL="1028700" lvl="1" indent="-457200">
              <a:spcBef>
                <a:spcPts val="0"/>
              </a:spcBef>
              <a:defRPr/>
            </a:pPr>
            <a:r>
              <a:rPr lang="en-US" sz="2400" dirty="0"/>
              <a:t>Conduct inventory frequently</a:t>
            </a:r>
          </a:p>
          <a:p>
            <a:pPr marL="1028700" lvl="1" indent="-457200">
              <a:spcBef>
                <a:spcPts val="0"/>
              </a:spcBef>
              <a:defRPr/>
            </a:pPr>
            <a:r>
              <a:rPr lang="en-US" sz="2400" dirty="0"/>
              <a:t>Be positive in your approach to staff and customers.</a:t>
            </a:r>
          </a:p>
          <a:p>
            <a:pPr lvl="1">
              <a:defRPr/>
            </a:pPr>
            <a:endParaRPr lang="en-US" dirty="0"/>
          </a:p>
        </p:txBody>
      </p:sp>
    </p:spTree>
    <p:extLst>
      <p:ext uri="{BB962C8B-B14F-4D97-AF65-F5344CB8AC3E}">
        <p14:creationId xmlns:p14="http://schemas.microsoft.com/office/powerpoint/2010/main" val="2113180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8857-339F-4458-9558-4BCE260484CF}"/>
              </a:ext>
            </a:extLst>
          </p:cNvPr>
          <p:cNvSpPr>
            <a:spLocks noGrp="1"/>
          </p:cNvSpPr>
          <p:nvPr>
            <p:ph type="title"/>
          </p:nvPr>
        </p:nvSpPr>
        <p:spPr>
          <a:xfrm>
            <a:off x="609600" y="274638"/>
            <a:ext cx="8229600" cy="1143000"/>
          </a:xfrm>
        </p:spPr>
        <p:txBody>
          <a:bodyPr/>
          <a:lstStyle/>
          <a:p>
            <a:r>
              <a:rPr lang="en-US" dirty="0"/>
              <a:t>Increasing Participation Tips</a:t>
            </a:r>
          </a:p>
        </p:txBody>
      </p:sp>
      <p:sp>
        <p:nvSpPr>
          <p:cNvPr id="3" name="Content Placeholder 2">
            <a:extLst>
              <a:ext uri="{FF2B5EF4-FFF2-40B4-BE49-F238E27FC236}">
                <a16:creationId xmlns:a16="http://schemas.microsoft.com/office/drawing/2014/main" id="{67487282-7B98-4235-9209-A8995133CA29}"/>
              </a:ext>
            </a:extLst>
          </p:cNvPr>
          <p:cNvSpPr>
            <a:spLocks noGrp="1"/>
          </p:cNvSpPr>
          <p:nvPr>
            <p:ph idx="1"/>
          </p:nvPr>
        </p:nvSpPr>
        <p:spPr>
          <a:xfrm>
            <a:off x="609600" y="1421050"/>
            <a:ext cx="7848600" cy="4525963"/>
          </a:xfrm>
        </p:spPr>
        <p:txBody>
          <a:bodyPr>
            <a:noAutofit/>
          </a:bodyPr>
          <a:lstStyle/>
          <a:p>
            <a:r>
              <a:rPr lang="en-US" sz="2800" dirty="0"/>
              <a:t>Over the next few slides we will discuss strategies that can increase participation. Increased participation goes hand in hand with forecasting, ordering, and waste management.</a:t>
            </a:r>
          </a:p>
          <a:p>
            <a:r>
              <a:rPr lang="en-US" sz="2800" dirty="0"/>
              <a:t>Increasing participation will:</a:t>
            </a:r>
          </a:p>
          <a:p>
            <a:pPr marL="914400" lvl="1" indent="-342900"/>
            <a:r>
              <a:rPr lang="en-US" sz="2400" dirty="0"/>
              <a:t>Grow the cafeteria operation</a:t>
            </a:r>
          </a:p>
          <a:p>
            <a:pPr marL="914400" lvl="1" indent="-342900"/>
            <a:r>
              <a:rPr lang="en-US" sz="2400" dirty="0"/>
              <a:t>Make better use of food costs</a:t>
            </a:r>
          </a:p>
          <a:p>
            <a:pPr marL="914400" lvl="1" indent="-342900"/>
            <a:r>
              <a:rPr lang="en-US" sz="2400" dirty="0"/>
              <a:t>Increase revenue</a:t>
            </a:r>
          </a:p>
          <a:p>
            <a:pPr marL="914400" lvl="1" indent="-342900"/>
            <a:r>
              <a:rPr lang="en-US" sz="2400" dirty="0"/>
              <a:t>Utilize inventory</a:t>
            </a:r>
          </a:p>
          <a:p>
            <a:r>
              <a:rPr lang="en-US" dirty="0"/>
              <a:t>Let’s take a look at some ways to increase participation </a:t>
            </a:r>
          </a:p>
        </p:txBody>
      </p:sp>
    </p:spTree>
    <p:extLst>
      <p:ext uri="{BB962C8B-B14F-4D97-AF65-F5344CB8AC3E}">
        <p14:creationId xmlns:p14="http://schemas.microsoft.com/office/powerpoint/2010/main" val="3176538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A030-C24C-46AA-A64F-EE4526213229}"/>
              </a:ext>
            </a:extLst>
          </p:cNvPr>
          <p:cNvSpPr>
            <a:spLocks noGrp="1"/>
          </p:cNvSpPr>
          <p:nvPr>
            <p:ph type="title"/>
          </p:nvPr>
        </p:nvSpPr>
        <p:spPr>
          <a:xfrm>
            <a:off x="533400" y="304800"/>
            <a:ext cx="8229600" cy="1143000"/>
          </a:xfrm>
        </p:spPr>
        <p:txBody>
          <a:bodyPr/>
          <a:lstStyle/>
          <a:p>
            <a:r>
              <a:rPr lang="en-US" dirty="0"/>
              <a:t>Convenience Increases Consumption</a:t>
            </a:r>
          </a:p>
        </p:txBody>
      </p:sp>
      <p:sp>
        <p:nvSpPr>
          <p:cNvPr id="3" name="Content Placeholder 2">
            <a:extLst>
              <a:ext uri="{FF2B5EF4-FFF2-40B4-BE49-F238E27FC236}">
                <a16:creationId xmlns:a16="http://schemas.microsoft.com/office/drawing/2014/main" id="{7558606B-FEBF-4D19-92EC-2BDEA9000293}"/>
              </a:ext>
            </a:extLst>
          </p:cNvPr>
          <p:cNvSpPr>
            <a:spLocks noGrp="1"/>
          </p:cNvSpPr>
          <p:nvPr>
            <p:ph idx="1"/>
          </p:nvPr>
        </p:nvSpPr>
        <p:spPr>
          <a:xfrm>
            <a:off x="577850" y="1371600"/>
            <a:ext cx="8870950" cy="4525963"/>
          </a:xfrm>
        </p:spPr>
        <p:txBody>
          <a:bodyPr>
            <a:noAutofit/>
          </a:bodyPr>
          <a:lstStyle/>
          <a:p>
            <a:pPr marL="0" indent="0">
              <a:buNone/>
            </a:pPr>
            <a:r>
              <a:rPr lang="en-US" sz="3000" dirty="0"/>
              <a:t>Implementing a fresh fruit cutting station can show immediate results:</a:t>
            </a:r>
          </a:p>
          <a:p>
            <a:endParaRPr lang="en-US" dirty="0"/>
          </a:p>
        </p:txBody>
      </p:sp>
      <p:pic>
        <p:nvPicPr>
          <p:cNvPr id="4" name="Picture 3">
            <a:extLst>
              <a:ext uri="{FF2B5EF4-FFF2-40B4-BE49-F238E27FC236}">
                <a16:creationId xmlns:a16="http://schemas.microsoft.com/office/drawing/2014/main" id="{C7DB3B1B-551C-4FF1-B3DD-C60A05DDD92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4692" t="10077" r="11587" b="16089"/>
          <a:stretch/>
        </p:blipFill>
        <p:spPr>
          <a:xfrm>
            <a:off x="5334000" y="1961887"/>
            <a:ext cx="3576258" cy="2686313"/>
          </a:xfrm>
          <a:prstGeom prst="rect">
            <a:avLst/>
          </a:prstGeom>
        </p:spPr>
      </p:pic>
      <p:sp>
        <p:nvSpPr>
          <p:cNvPr id="5" name="Content Placeholder 2">
            <a:extLst>
              <a:ext uri="{FF2B5EF4-FFF2-40B4-BE49-F238E27FC236}">
                <a16:creationId xmlns:a16="http://schemas.microsoft.com/office/drawing/2014/main" id="{783E8AC1-EDCF-4919-BCE1-E20E43043875}"/>
              </a:ext>
            </a:extLst>
          </p:cNvPr>
          <p:cNvSpPr txBox="1">
            <a:spLocks/>
          </p:cNvSpPr>
          <p:nvPr/>
        </p:nvSpPr>
        <p:spPr bwMode="auto">
          <a:xfrm>
            <a:off x="533400" y="2209800"/>
            <a:ext cx="5562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20000"/>
              </a:spcBef>
              <a:spcAft>
                <a:spcPct val="0"/>
              </a:spcAft>
              <a:buFont typeface="Wingdings" panose="05000000000000000000" pitchFamily="2" charset="2"/>
              <a:defRPr sz="2400" kern="1200">
                <a:solidFill>
                  <a:srgbClr val="000000"/>
                </a:solidFill>
                <a:latin typeface="+mn-lt"/>
                <a:ea typeface="+mn-ea"/>
                <a:cs typeface="+mn-cs"/>
              </a:defRPr>
            </a:lvl1pPr>
            <a:lvl2pPr marL="571500" indent="-285750" algn="l" defTabSz="457200" rtl="0" eaLnBrk="0" fontAlgn="base" hangingPunct="0">
              <a:spcBef>
                <a:spcPct val="20000"/>
              </a:spcBef>
              <a:spcAft>
                <a:spcPct val="0"/>
              </a:spcAft>
              <a:buFont typeface="Wingdings" panose="05000000000000000000" pitchFamily="2" charset="2"/>
              <a:buChar char="Ø"/>
              <a:defRPr sz="2200" kern="1200">
                <a:solidFill>
                  <a:srgbClr val="000000"/>
                </a:solidFill>
                <a:latin typeface="+mn-lt"/>
                <a:ea typeface="+mn-ea"/>
                <a:cs typeface="+mn-cs"/>
              </a:defRPr>
            </a:lvl2pPr>
            <a:lvl3pPr marL="9144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3pPr>
            <a:lvl4pPr marL="1371600" indent="-228600" algn="l" defTabSz="457200" rtl="0" eaLnBrk="0" fontAlgn="base" hangingPunct="0">
              <a:spcBef>
                <a:spcPct val="20000"/>
              </a:spcBef>
              <a:spcAft>
                <a:spcPct val="0"/>
              </a:spcAft>
              <a:buFont typeface="Arial" panose="020B0604020202020204" pitchFamily="34" charset="0"/>
              <a:buChar char="–"/>
              <a:defRPr sz="1800" kern="1200">
                <a:solidFill>
                  <a:srgbClr val="000000"/>
                </a:solidFill>
                <a:latin typeface="+mn-lt"/>
                <a:ea typeface="+mn-ea"/>
                <a:cs typeface="+mn-cs"/>
              </a:defRPr>
            </a:lvl4pPr>
            <a:lvl5pPr marL="1828800" indent="-22860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400" dirty="0"/>
              <a:t>Reducing the amount of fruit discarded</a:t>
            </a:r>
          </a:p>
          <a:p>
            <a:pPr lvl="1"/>
            <a:r>
              <a:rPr lang="en-US" sz="2400" dirty="0"/>
              <a:t>Increasing excitement</a:t>
            </a:r>
          </a:p>
          <a:p>
            <a:pPr lvl="1"/>
            <a:r>
              <a:rPr lang="en-US" sz="2400" dirty="0"/>
              <a:t>Students are excited to see fruit custom cut for their enjoyment</a:t>
            </a:r>
          </a:p>
          <a:p>
            <a:pPr lvl="1"/>
            <a:r>
              <a:rPr lang="en-US" sz="2400" dirty="0"/>
              <a:t>Stations can be conveniently       located near utensils and condiments</a:t>
            </a:r>
          </a:p>
          <a:p>
            <a:pPr lvl="1"/>
            <a:r>
              <a:rPr lang="en-US" sz="2400" dirty="0"/>
              <a:t>Staff has an opportunity to further engage positively with student customers</a:t>
            </a:r>
          </a:p>
          <a:p>
            <a:endParaRPr lang="en-US" dirty="0"/>
          </a:p>
        </p:txBody>
      </p:sp>
    </p:spTree>
    <p:extLst>
      <p:ext uri="{BB962C8B-B14F-4D97-AF65-F5344CB8AC3E}">
        <p14:creationId xmlns:p14="http://schemas.microsoft.com/office/powerpoint/2010/main" val="2669755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878C-C611-4C48-9C44-6910F3D31EBC}"/>
              </a:ext>
            </a:extLst>
          </p:cNvPr>
          <p:cNvSpPr>
            <a:spLocks noGrp="1"/>
          </p:cNvSpPr>
          <p:nvPr>
            <p:ph type="title"/>
          </p:nvPr>
        </p:nvSpPr>
        <p:spPr>
          <a:xfrm>
            <a:off x="381000" y="302574"/>
            <a:ext cx="8229600" cy="1143000"/>
          </a:xfrm>
        </p:spPr>
        <p:txBody>
          <a:bodyPr/>
          <a:lstStyle/>
          <a:p>
            <a:r>
              <a:rPr lang="en-US" dirty="0"/>
              <a:t>Move The Fruits and Vegetables</a:t>
            </a:r>
          </a:p>
        </p:txBody>
      </p:sp>
      <p:sp>
        <p:nvSpPr>
          <p:cNvPr id="3" name="Content Placeholder 2">
            <a:extLst>
              <a:ext uri="{FF2B5EF4-FFF2-40B4-BE49-F238E27FC236}">
                <a16:creationId xmlns:a16="http://schemas.microsoft.com/office/drawing/2014/main" id="{DA268A26-2705-44B2-A580-8520311E9BAA}"/>
              </a:ext>
            </a:extLst>
          </p:cNvPr>
          <p:cNvSpPr>
            <a:spLocks noGrp="1"/>
          </p:cNvSpPr>
          <p:nvPr>
            <p:ph idx="1"/>
          </p:nvPr>
        </p:nvSpPr>
        <p:spPr>
          <a:xfrm>
            <a:off x="459457" y="1558015"/>
            <a:ext cx="4493543" cy="4525963"/>
          </a:xfrm>
        </p:spPr>
        <p:txBody>
          <a:bodyPr/>
          <a:lstStyle/>
          <a:p>
            <a:pPr marL="0" indent="0">
              <a:buNone/>
            </a:pPr>
            <a:r>
              <a:rPr lang="en-US" sz="2800" dirty="0"/>
              <a:t>Offer fruits and vegetables at more than one location.</a:t>
            </a:r>
          </a:p>
          <a:p>
            <a:pPr lvl="1"/>
            <a:r>
              <a:rPr lang="en-US" sz="2400" dirty="0"/>
              <a:t>Similar to a supermarket, when choices are available at the POS it creates an impulse for students to select a healthy option to accompany their meal.</a:t>
            </a:r>
          </a:p>
          <a:p>
            <a:endParaRPr lang="en-US" dirty="0"/>
          </a:p>
        </p:txBody>
      </p:sp>
      <p:pic>
        <p:nvPicPr>
          <p:cNvPr id="7" name="Picture 6" descr="C:\Users\dawn.soto\AppData\Local\Microsoft\Windows\Temporary Internet Files\Low\Content.IE5\SCAS63Q0\DSC01431[1].jpg">
            <a:extLst>
              <a:ext uri="{FF2B5EF4-FFF2-40B4-BE49-F238E27FC236}">
                <a16:creationId xmlns:a16="http://schemas.microsoft.com/office/drawing/2014/main" id="{F5545F1B-9146-40A6-8689-E752EBA91962}"/>
              </a:ext>
            </a:extLst>
          </p:cNvPr>
          <p:cNvPicPr/>
          <p:nvPr/>
        </p:nvPicPr>
        <p:blipFill rotWithShape="1">
          <a:blip r:embed="rId3" cstate="print">
            <a:extLst>
              <a:ext uri="{28A0092B-C50C-407E-A947-70E740481C1C}">
                <a14:useLocalDpi xmlns:a14="http://schemas.microsoft.com/office/drawing/2010/main" val="0"/>
              </a:ext>
            </a:extLst>
          </a:blip>
          <a:srcRect l="17324" t="6765" r="23622"/>
          <a:stretch/>
        </p:blipFill>
        <p:spPr bwMode="auto">
          <a:xfrm>
            <a:off x="5334841" y="3962400"/>
            <a:ext cx="2444144" cy="2314175"/>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3B1E4FB9-EA34-4D45-BCE8-586FF3FBB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0429" y="1590840"/>
            <a:ext cx="2752969" cy="2064727"/>
          </a:xfrm>
          <a:prstGeom prst="rect">
            <a:avLst/>
          </a:prstGeom>
        </p:spPr>
      </p:pic>
    </p:spTree>
    <p:extLst>
      <p:ext uri="{BB962C8B-B14F-4D97-AF65-F5344CB8AC3E}">
        <p14:creationId xmlns:p14="http://schemas.microsoft.com/office/powerpoint/2010/main" val="410223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pPr>
              <a:defRPr/>
            </a:pPr>
            <a:r>
              <a:rPr lang="en-US" dirty="0"/>
              <a:t>CHOOSE!</a:t>
            </a:r>
          </a:p>
        </p:txBody>
      </p:sp>
      <p:sp>
        <p:nvSpPr>
          <p:cNvPr id="3" name="Content Placeholder 2"/>
          <p:cNvSpPr>
            <a:spLocks noGrp="1"/>
          </p:cNvSpPr>
          <p:nvPr>
            <p:ph idx="1"/>
          </p:nvPr>
        </p:nvSpPr>
        <p:spPr>
          <a:xfrm>
            <a:off x="838200" y="5638800"/>
            <a:ext cx="7499350" cy="762000"/>
          </a:xfrm>
        </p:spPr>
        <p:txBody>
          <a:bodyPr>
            <a:normAutofit/>
          </a:bodyPr>
          <a:lstStyle/>
          <a:p>
            <a:pPr algn="ctr">
              <a:defRPr/>
            </a:pPr>
            <a:r>
              <a:rPr lang="en-US" sz="2000" dirty="0"/>
              <a:t>Encourage students to do just that and this can reduce waste one student at a time.</a:t>
            </a:r>
          </a:p>
        </p:txBody>
      </p:sp>
      <p:pic>
        <p:nvPicPr>
          <p:cNvPr id="5" name="Picture 4">
            <a:extLst>
              <a:ext uri="{FF2B5EF4-FFF2-40B4-BE49-F238E27FC236}">
                <a16:creationId xmlns:a16="http://schemas.microsoft.com/office/drawing/2014/main" id="{BC947A84-0A9D-4DFB-8CD5-ED7165192F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898" b="99756" l="2871" r="95694">
                        <a14:foregroundMark x1="31340" y1="9988" x2="50239" y2="8770"/>
                        <a14:foregroundMark x1="50239" y1="8770" x2="59689" y2="11449"/>
                        <a14:foregroundMark x1="59689" y1="11449" x2="63756" y2="14738"/>
                        <a14:foregroundMark x1="41388" y1="6334" x2="51555" y2="4141"/>
                        <a14:foregroundMark x1="50120" y1="15834" x2="48445" y2="25579"/>
                        <a14:foregroundMark x1="45574" y1="24117" x2="45574" y2="24117"/>
                        <a14:foregroundMark x1="54785" y1="79415" x2="44019" y2="89281"/>
                        <a14:foregroundMark x1="55502" y1="80999" x2="50598" y2="89038"/>
                        <a14:foregroundMark x1="50598" y1="89038" x2="50239" y2="89281"/>
                        <a14:foregroundMark x1="56938" y1="84044" x2="49402" y2="94519"/>
                        <a14:foregroundMark x1="36962" y1="91474" x2="47608" y2="92935"/>
                        <a14:foregroundMark x1="47608" y1="92935" x2="70096" y2="90987"/>
                        <a14:foregroundMark x1="88158" y1="66139" x2="82057" y2="34348"/>
                        <a14:foregroundMark x1="82057" y1="34348" x2="87919" y2="42753"/>
                        <a14:foregroundMark x1="87919" y1="42753" x2="88158" y2="43605"/>
                        <a14:foregroundMark x1="90789" y1="36297" x2="92105" y2="57734"/>
                        <a14:foregroundMark x1="17225" y1="56882" x2="8254" y2="40073"/>
                        <a14:foregroundMark x1="8254" y1="40073" x2="7416" y2="34227"/>
                        <a14:foregroundMark x1="45096" y1="18270" x2="48684" y2="16078"/>
                        <a14:foregroundMark x1="95933" y1="53350" x2="95335" y2="48356"/>
                        <a14:foregroundMark x1="45455" y1="21194" x2="46890" y2="22899"/>
                        <a14:foregroundMark x1="43182" y1="86236" x2="44139" y2="80146"/>
                        <a14:foregroundMark x1="47010" y1="78441" x2="49402" y2="78319"/>
                        <a14:foregroundMark x1="2990" y1="59562" x2="3230" y2="47138"/>
                        <a14:foregroundMark x1="41029" y1="99756" x2="51316" y2="98295"/>
                      </a14:backgroundRemoval>
                    </a14:imgEffect>
                  </a14:imgLayer>
                </a14:imgProps>
              </a:ext>
              <a:ext uri="{28A0092B-C50C-407E-A947-70E740481C1C}">
                <a14:useLocalDpi xmlns:a14="http://schemas.microsoft.com/office/drawing/2010/main" val="0"/>
              </a:ext>
            </a:extLst>
          </a:blip>
          <a:stretch>
            <a:fillRect/>
          </a:stretch>
        </p:blipFill>
        <p:spPr>
          <a:xfrm>
            <a:off x="2099211" y="762000"/>
            <a:ext cx="4945578" cy="4856842"/>
          </a:xfrm>
          <a:prstGeom prst="rect">
            <a:avLst/>
          </a:prstGeom>
        </p:spPr>
      </p:pic>
    </p:spTree>
    <p:extLst>
      <p:ext uri="{BB962C8B-B14F-4D97-AF65-F5344CB8AC3E}">
        <p14:creationId xmlns:p14="http://schemas.microsoft.com/office/powerpoint/2010/main" val="1757441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990600" y="2133600"/>
            <a:ext cx="7031038" cy="1592263"/>
          </a:xfrm>
          <a:prstGeom prst="roundRect">
            <a:avLst>
              <a:gd name="adj" fmla="val 14417"/>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a:lstStyle/>
          <a:p>
            <a:pPr fontAlgn="auto">
              <a:spcBef>
                <a:spcPts val="0"/>
              </a:spcBef>
              <a:spcAft>
                <a:spcPts val="0"/>
              </a:spcAft>
              <a:defRPr/>
            </a:pPr>
            <a:endParaRPr lang="en-US">
              <a:ea typeface="ヒラギノ角ゴ ProN W6" charset="-128"/>
            </a:endParaRPr>
          </a:p>
        </p:txBody>
      </p:sp>
      <p:sp>
        <p:nvSpPr>
          <p:cNvPr id="104452" name="Content Placeholder 4"/>
          <p:cNvSpPr>
            <a:spLocks noGrp="1"/>
          </p:cNvSpPr>
          <p:nvPr>
            <p:ph idx="1"/>
          </p:nvPr>
        </p:nvSpPr>
        <p:spPr>
          <a:xfrm>
            <a:off x="838200" y="1646237"/>
            <a:ext cx="7315200" cy="4525963"/>
          </a:xfrm>
        </p:spPr>
        <p:txBody>
          <a:bodyPr>
            <a:noAutofit/>
          </a:bodyPr>
          <a:lstStyle/>
          <a:p>
            <a:pPr algn="ctr"/>
            <a:endParaRPr lang="en-US" altLang="en-US" sz="4000"/>
          </a:p>
          <a:p>
            <a:pPr algn="ctr" defTabSz="914400">
              <a:spcBef>
                <a:spcPct val="0"/>
              </a:spcBef>
            </a:pPr>
            <a:endParaRPr lang="en-US" altLang="en-US" sz="4000" dirty="0"/>
          </a:p>
          <a:p>
            <a:pPr algn="ctr" defTabSz="914400">
              <a:spcBef>
                <a:spcPct val="0"/>
              </a:spcBef>
            </a:pPr>
            <a:r>
              <a:rPr lang="en-US" altLang="en-US" sz="4000" b="1"/>
              <a:t>Questions?</a:t>
            </a:r>
          </a:p>
          <a:p>
            <a:pPr defTabSz="914400">
              <a:spcBef>
                <a:spcPct val="0"/>
              </a:spcBef>
            </a:pPr>
            <a:endParaRPr lang="en-US" altLang="en-US" sz="4000" b="1" dirty="0"/>
          </a:p>
          <a:p>
            <a:pPr defTabSz="914400">
              <a:spcBef>
                <a:spcPct val="0"/>
              </a:spcBef>
            </a:pPr>
            <a:endParaRPr lang="en-US" altLang="en-US" sz="4000" b="1" dirty="0"/>
          </a:p>
          <a:p>
            <a:pPr defTabSz="914400">
              <a:spcBef>
                <a:spcPct val="0"/>
              </a:spcBef>
            </a:pPr>
            <a:endParaRPr lang="en-US" altLang="en-US" sz="4000" b="1" dirty="0"/>
          </a:p>
          <a:p>
            <a:pPr defTabSz="914400">
              <a:spcBef>
                <a:spcPct val="0"/>
              </a:spcBef>
            </a:pPr>
            <a:endParaRPr lang="en-US" altLang="en-US" sz="1800" dirty="0"/>
          </a:p>
          <a:p>
            <a:pPr defTabSz="914400">
              <a:spcBef>
                <a:spcPct val="0"/>
              </a:spcBef>
            </a:pPr>
            <a:r>
              <a:rPr lang="en-US" altLang="en-US" sz="1800"/>
              <a:t>LAUSD </a:t>
            </a:r>
            <a:r>
              <a:rPr lang="en-US" altLang="en-US" sz="1800" dirty="0"/>
              <a:t>Food Services Division  </a:t>
            </a:r>
          </a:p>
          <a:p>
            <a:pPr defTabSz="914400">
              <a:spcBef>
                <a:spcPct val="0"/>
              </a:spcBef>
            </a:pPr>
            <a:r>
              <a:rPr lang="en-US" altLang="en-US" sz="1800"/>
              <a:t>Nourishing </a:t>
            </a:r>
            <a:r>
              <a:rPr lang="en-US" altLang="en-US" sz="1800" dirty="0"/>
              <a:t>Children to Achieve Excellence </a:t>
            </a:r>
            <a:endParaRPr lang="en-US" altLang="en-US" sz="1800" b="1"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89AE-88B7-4082-B29E-C28830A5C50E}"/>
              </a:ext>
            </a:extLst>
          </p:cNvPr>
          <p:cNvSpPr>
            <a:spLocks noGrp="1"/>
          </p:cNvSpPr>
          <p:nvPr>
            <p:ph type="title"/>
          </p:nvPr>
        </p:nvSpPr>
        <p:spPr>
          <a:xfrm>
            <a:off x="533400" y="304800"/>
            <a:ext cx="8229600" cy="1143000"/>
          </a:xfrm>
        </p:spPr>
        <p:txBody>
          <a:bodyPr/>
          <a:lstStyle/>
          <a:p>
            <a:r>
              <a:rPr lang="en-US" dirty="0"/>
              <a:t>Everyday Has A Cost</a:t>
            </a:r>
          </a:p>
        </p:txBody>
      </p:sp>
      <p:sp>
        <p:nvSpPr>
          <p:cNvPr id="3" name="Content Placeholder 2">
            <a:extLst>
              <a:ext uri="{FF2B5EF4-FFF2-40B4-BE49-F238E27FC236}">
                <a16:creationId xmlns:a16="http://schemas.microsoft.com/office/drawing/2014/main" id="{4C4D3F6A-9478-4B1E-8CE4-CE6637D98589}"/>
              </a:ext>
            </a:extLst>
          </p:cNvPr>
          <p:cNvSpPr>
            <a:spLocks noGrp="1"/>
          </p:cNvSpPr>
          <p:nvPr>
            <p:ph idx="1"/>
          </p:nvPr>
        </p:nvSpPr>
        <p:spPr>
          <a:xfrm>
            <a:off x="533400" y="1493837"/>
            <a:ext cx="8077200" cy="4525963"/>
          </a:xfrm>
        </p:spPr>
        <p:txBody>
          <a:bodyPr/>
          <a:lstStyle/>
          <a:p>
            <a:r>
              <a:rPr lang="en-US" sz="2800" dirty="0"/>
              <a:t>Costs are associated with the budget everyday in the cafeteria. For the division to continue to be fiscally independent, it is important to pay attention to details such as:</a:t>
            </a:r>
          </a:p>
          <a:p>
            <a:pPr marL="914400" lvl="1" indent="-342900"/>
            <a:r>
              <a:rPr lang="en-US" sz="2400" dirty="0"/>
              <a:t>Smart usage of paper goods</a:t>
            </a:r>
          </a:p>
          <a:p>
            <a:pPr marL="914400" lvl="1" indent="-342900"/>
            <a:r>
              <a:rPr lang="en-US" sz="2400" dirty="0"/>
              <a:t>Preparing menu items following recipes</a:t>
            </a:r>
          </a:p>
          <a:p>
            <a:pPr marL="914400" lvl="1" indent="-342900"/>
            <a:r>
              <a:rPr lang="en-US" sz="2400" dirty="0"/>
              <a:t>Ordering utilizing real data and figures</a:t>
            </a:r>
          </a:p>
          <a:p>
            <a:pPr marL="914400" lvl="1" indent="-342900"/>
            <a:r>
              <a:rPr lang="en-US" sz="2400" dirty="0"/>
              <a:t>Monitoring inventory actively</a:t>
            </a:r>
          </a:p>
          <a:p>
            <a:endParaRPr lang="en-US" dirty="0"/>
          </a:p>
          <a:p>
            <a:endParaRPr lang="en-US" dirty="0"/>
          </a:p>
        </p:txBody>
      </p:sp>
    </p:spTree>
    <p:extLst>
      <p:ext uri="{BB962C8B-B14F-4D97-AF65-F5344CB8AC3E}">
        <p14:creationId xmlns:p14="http://schemas.microsoft.com/office/powerpoint/2010/main" val="1384443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45BABE09-B1A7-4AF0-9112-E9FDD1F67E1F}"/>
              </a:ext>
            </a:extLst>
          </p:cNvPr>
          <p:cNvSpPr>
            <a:spLocks noGrp="1" noChangeArrowheads="1"/>
          </p:cNvSpPr>
          <p:nvPr>
            <p:ph idx="1"/>
          </p:nvPr>
        </p:nvSpPr>
        <p:spPr>
          <a:xfrm>
            <a:off x="228600" y="1499937"/>
            <a:ext cx="8001000" cy="3276600"/>
          </a:xfrm>
        </p:spPr>
        <p:txBody>
          <a:bodyPr>
            <a:noAutofit/>
          </a:bodyPr>
          <a:lstStyle/>
          <a:p>
            <a:pPr marL="285750" lvl="1" indent="0" eaLnBrk="1" hangingPunct="1">
              <a:buNone/>
            </a:pPr>
            <a:r>
              <a:rPr lang="en-US" altLang="en-US" sz="2800" dirty="0"/>
              <a:t>Understanding the role people play will improve the process which leads to a consistently favorable product. This can improve production and service to increase participation.</a:t>
            </a:r>
          </a:p>
        </p:txBody>
      </p:sp>
      <p:graphicFrame>
        <p:nvGraphicFramePr>
          <p:cNvPr id="5" name="Diagram 4">
            <a:extLst>
              <a:ext uri="{FF2B5EF4-FFF2-40B4-BE49-F238E27FC236}">
                <a16:creationId xmlns:a16="http://schemas.microsoft.com/office/drawing/2014/main" id="{3053294F-4225-41DC-89CB-1BF716B085D7}"/>
              </a:ext>
            </a:extLst>
          </p:cNvPr>
          <p:cNvGraphicFramePr/>
          <p:nvPr>
            <p:extLst>
              <p:ext uri="{D42A27DB-BD31-4B8C-83A1-F6EECF244321}">
                <p14:modId xmlns:p14="http://schemas.microsoft.com/office/powerpoint/2010/main" val="1495810044"/>
              </p:ext>
            </p:extLst>
          </p:nvPr>
        </p:nvGraphicFramePr>
        <p:xfrm>
          <a:off x="2019300" y="3048000"/>
          <a:ext cx="51435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8CA5A442-0C9E-4A0A-8A38-AB015657F387}"/>
              </a:ext>
            </a:extLst>
          </p:cNvPr>
          <p:cNvSpPr>
            <a:spLocks noGrp="1"/>
          </p:cNvSpPr>
          <p:nvPr>
            <p:ph type="title"/>
          </p:nvPr>
        </p:nvSpPr>
        <p:spPr>
          <a:xfrm>
            <a:off x="533400" y="304800"/>
            <a:ext cx="8229600" cy="1143000"/>
          </a:xfrm>
        </p:spPr>
        <p:txBody>
          <a:bodyPr/>
          <a:lstStyle/>
          <a:p>
            <a:r>
              <a:rPr lang="en-US" dirty="0"/>
              <a:t>The People, Process, and Product</a:t>
            </a:r>
          </a:p>
        </p:txBody>
      </p:sp>
    </p:spTree>
    <p:extLst>
      <p:ext uri="{BB962C8B-B14F-4D97-AF65-F5344CB8AC3E}">
        <p14:creationId xmlns:p14="http://schemas.microsoft.com/office/powerpoint/2010/main" val="148440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743200"/>
            <a:ext cx="6631975" cy="3443972"/>
          </a:xfrm>
          <a:prstGeom prst="rect">
            <a:avLst/>
          </a:prstGeom>
        </p:spPr>
      </p:pic>
      <p:sp>
        <p:nvSpPr>
          <p:cNvPr id="2" name="Rectangle 1">
            <a:extLst>
              <a:ext uri="{FF2B5EF4-FFF2-40B4-BE49-F238E27FC236}">
                <a16:creationId xmlns:a16="http://schemas.microsoft.com/office/drawing/2014/main" id="{12FBB173-B113-4AA0-9EA6-CF3D296CD97A}"/>
              </a:ext>
            </a:extLst>
          </p:cNvPr>
          <p:cNvSpPr/>
          <p:nvPr/>
        </p:nvSpPr>
        <p:spPr>
          <a:xfrm>
            <a:off x="580137" y="1524000"/>
            <a:ext cx="7387725" cy="954107"/>
          </a:xfrm>
          <a:prstGeom prst="rect">
            <a:avLst/>
          </a:prstGeom>
        </p:spPr>
        <p:txBody>
          <a:bodyPr wrap="square">
            <a:spAutoFit/>
          </a:bodyPr>
          <a:lstStyle/>
          <a:p>
            <a:pPr lvl="0"/>
            <a:r>
              <a:rPr lang="en-US" sz="2800" dirty="0">
                <a:solidFill>
                  <a:srgbClr val="000000"/>
                </a:solidFill>
                <a:latin typeface="+mn-lt"/>
              </a:rPr>
              <a:t>The people have the primary and perhaps largest role in improving the 3 P’s.</a:t>
            </a:r>
          </a:p>
        </p:txBody>
      </p:sp>
      <p:sp>
        <p:nvSpPr>
          <p:cNvPr id="5" name="Title 1">
            <a:extLst>
              <a:ext uri="{FF2B5EF4-FFF2-40B4-BE49-F238E27FC236}">
                <a16:creationId xmlns:a16="http://schemas.microsoft.com/office/drawing/2014/main" id="{3AAA7F09-94CE-4133-BECC-AFF782E86556}"/>
              </a:ext>
            </a:extLst>
          </p:cNvPr>
          <p:cNvSpPr>
            <a:spLocks noGrp="1"/>
          </p:cNvSpPr>
          <p:nvPr>
            <p:ph type="title"/>
          </p:nvPr>
        </p:nvSpPr>
        <p:spPr>
          <a:xfrm>
            <a:off x="537074" y="304800"/>
            <a:ext cx="8229600" cy="1143000"/>
          </a:xfrm>
        </p:spPr>
        <p:txBody>
          <a:bodyPr/>
          <a:lstStyle/>
          <a:p>
            <a:r>
              <a:rPr lang="en-US" dirty="0"/>
              <a:t>The People</a:t>
            </a:r>
          </a:p>
        </p:txBody>
      </p:sp>
    </p:spTree>
    <p:extLst>
      <p:ext uri="{BB962C8B-B14F-4D97-AF65-F5344CB8AC3E}">
        <p14:creationId xmlns:p14="http://schemas.microsoft.com/office/powerpoint/2010/main" val="242479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AF0A-8452-41F8-8499-8FEBB11F9D26}"/>
              </a:ext>
            </a:extLst>
          </p:cNvPr>
          <p:cNvSpPr>
            <a:spLocks noGrp="1"/>
          </p:cNvSpPr>
          <p:nvPr>
            <p:ph type="title"/>
          </p:nvPr>
        </p:nvSpPr>
        <p:spPr>
          <a:xfrm>
            <a:off x="533400" y="322763"/>
            <a:ext cx="8229600" cy="1143000"/>
          </a:xfrm>
        </p:spPr>
        <p:txBody>
          <a:bodyPr/>
          <a:lstStyle/>
          <a:p>
            <a:r>
              <a:rPr lang="en-US" dirty="0"/>
              <a:t>The Process</a:t>
            </a:r>
          </a:p>
        </p:txBody>
      </p:sp>
      <p:pic>
        <p:nvPicPr>
          <p:cNvPr id="5" name="Content Placeholder 4">
            <a:extLst>
              <a:ext uri="{FF2B5EF4-FFF2-40B4-BE49-F238E27FC236}">
                <a16:creationId xmlns:a16="http://schemas.microsoft.com/office/drawing/2014/main" id="{304F2DC3-92A9-4D38-8826-9DBCD3C0FE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2438400"/>
            <a:ext cx="6477000" cy="3872044"/>
          </a:xfrm>
        </p:spPr>
      </p:pic>
      <p:sp>
        <p:nvSpPr>
          <p:cNvPr id="6" name="Rectangle 5">
            <a:extLst>
              <a:ext uri="{FF2B5EF4-FFF2-40B4-BE49-F238E27FC236}">
                <a16:creationId xmlns:a16="http://schemas.microsoft.com/office/drawing/2014/main" id="{63BE65D5-DFA4-4B8E-A5A2-2584EC059B73}"/>
              </a:ext>
            </a:extLst>
          </p:cNvPr>
          <p:cNvSpPr/>
          <p:nvPr/>
        </p:nvSpPr>
        <p:spPr>
          <a:xfrm>
            <a:off x="533400" y="1536583"/>
            <a:ext cx="7848600" cy="954107"/>
          </a:xfrm>
          <a:prstGeom prst="rect">
            <a:avLst/>
          </a:prstGeom>
        </p:spPr>
        <p:txBody>
          <a:bodyPr wrap="square">
            <a:spAutoFit/>
          </a:bodyPr>
          <a:lstStyle/>
          <a:p>
            <a:pPr lvl="0"/>
            <a:r>
              <a:rPr lang="en-US" sz="2800" dirty="0">
                <a:solidFill>
                  <a:srgbClr val="000000"/>
                </a:solidFill>
                <a:latin typeface="+mn-lt"/>
              </a:rPr>
              <a:t>When people follow the process correctly, the end result is a great product.</a:t>
            </a:r>
          </a:p>
        </p:txBody>
      </p:sp>
    </p:spTree>
    <p:extLst>
      <p:ext uri="{BB962C8B-B14F-4D97-AF65-F5344CB8AC3E}">
        <p14:creationId xmlns:p14="http://schemas.microsoft.com/office/powerpoint/2010/main" val="248146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274638"/>
            <a:ext cx="8229600" cy="1143000"/>
          </a:xfrm>
        </p:spPr>
        <p:txBody>
          <a:bodyPr/>
          <a:lstStyle/>
          <a:p>
            <a:pPr eaLnBrk="1" hangingPunct="1"/>
            <a:r>
              <a:rPr lang="en-US" altLang="en-US" dirty="0"/>
              <a:t>The Product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819400"/>
            <a:ext cx="3875101" cy="29063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9950" y="2867365"/>
            <a:ext cx="3834408" cy="2875088"/>
          </a:xfrm>
          <a:prstGeom prst="rect">
            <a:avLst/>
          </a:prstGeom>
        </p:spPr>
      </p:pic>
      <p:sp>
        <p:nvSpPr>
          <p:cNvPr id="2" name="Rectangle 1">
            <a:extLst>
              <a:ext uri="{FF2B5EF4-FFF2-40B4-BE49-F238E27FC236}">
                <a16:creationId xmlns:a16="http://schemas.microsoft.com/office/drawing/2014/main" id="{7A7E81A8-2E92-4917-8D5D-1C9BC328CF3F}"/>
              </a:ext>
            </a:extLst>
          </p:cNvPr>
          <p:cNvSpPr/>
          <p:nvPr/>
        </p:nvSpPr>
        <p:spPr>
          <a:xfrm>
            <a:off x="533400" y="1531203"/>
            <a:ext cx="8229600" cy="954107"/>
          </a:xfrm>
          <a:prstGeom prst="rect">
            <a:avLst/>
          </a:prstGeom>
        </p:spPr>
        <p:txBody>
          <a:bodyPr wrap="square">
            <a:spAutoFit/>
          </a:bodyPr>
          <a:lstStyle/>
          <a:p>
            <a:pPr lvl="0"/>
            <a:r>
              <a:rPr lang="en-US" sz="2800" dirty="0">
                <a:solidFill>
                  <a:srgbClr val="000000"/>
                </a:solidFill>
                <a:latin typeface="+mn-lt"/>
              </a:rPr>
              <a:t>A great product results in favorable results from customers which can lead to increases in participation.</a:t>
            </a:r>
          </a:p>
        </p:txBody>
      </p:sp>
    </p:spTree>
    <p:extLst>
      <p:ext uri="{BB962C8B-B14F-4D97-AF65-F5344CB8AC3E}">
        <p14:creationId xmlns:p14="http://schemas.microsoft.com/office/powerpoint/2010/main" val="1392973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20.43|6.6|2.94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50.715"/>
</p:tagLst>
</file>

<file path=ppt/theme/theme1.xml><?xml version="1.0" encoding="utf-8"?>
<a:theme xmlns:a="http://schemas.openxmlformats.org/drawingml/2006/main" name="LAUSD Real">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alpha val="0"/>
          </a:srgbClr>
        </a:solidFill>
        <a:ln w="28575">
          <a:solidFill>
            <a:schemeClr val="accent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USD Real" id="{65D73872-97BE-4B6F-B0D0-600F8D0C09CB}" vid="{6E968A65-8634-4F25-B2EF-E0729934D981}"/>
    </a:ext>
  </a:extLst>
</a:theme>
</file>

<file path=ppt/theme/theme2.xml><?xml version="1.0" encoding="utf-8"?>
<a:theme xmlns:a="http://schemas.openxmlformats.org/drawingml/2006/main" name="1_LAUSD Real">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alpha val="0"/>
          </a:srgbClr>
        </a:solidFill>
        <a:ln w="28575">
          <a:solidFill>
            <a:schemeClr val="accent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LAUSD Real</Template>
  <TotalTime>23827</TotalTime>
  <Words>5254</Words>
  <Application>Microsoft Office PowerPoint</Application>
  <PresentationFormat>On-screen Show (4:3)</PresentationFormat>
  <Paragraphs>453</Paragraphs>
  <Slides>48</Slides>
  <Notes>48</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Arial</vt:lpstr>
      <vt:lpstr>Calibri</vt:lpstr>
      <vt:lpstr>Comic Sans MS</vt:lpstr>
      <vt:lpstr>Gill Sans</vt:lpstr>
      <vt:lpstr>MV Boli</vt:lpstr>
      <vt:lpstr>Times New Roman</vt:lpstr>
      <vt:lpstr>Wingdings</vt:lpstr>
      <vt:lpstr>ヒラギノ角ゴ ProN W3</vt:lpstr>
      <vt:lpstr>ヒラギノ角ゴ ProN W6</vt:lpstr>
      <vt:lpstr>LAUSD Real</vt:lpstr>
      <vt:lpstr>1_LAUSD Real</vt:lpstr>
      <vt:lpstr>Creating Connections  forecasting, Food ordering &amp; waste reduction</vt:lpstr>
      <vt:lpstr>Creating Connections  forecasting, Food ordering &amp; waste reduction</vt:lpstr>
      <vt:lpstr>Overview</vt:lpstr>
      <vt:lpstr>Objective</vt:lpstr>
      <vt:lpstr>Everyday Has A Cost</vt:lpstr>
      <vt:lpstr>The People, Process, and Product</vt:lpstr>
      <vt:lpstr>The People</vt:lpstr>
      <vt:lpstr>The Process</vt:lpstr>
      <vt:lpstr>The Product</vt:lpstr>
      <vt:lpstr>Don’t Wing It</vt:lpstr>
      <vt:lpstr>Don’t Wing It</vt:lpstr>
      <vt:lpstr>Lettuce Make a Change</vt:lpstr>
      <vt:lpstr>Lettuce Make a Change</vt:lpstr>
      <vt:lpstr>A Pizza Improvement</vt:lpstr>
      <vt:lpstr>A Pizza Improvement</vt:lpstr>
      <vt:lpstr>How Do The 3 P’s Relate to Café LA</vt:lpstr>
      <vt:lpstr>Daily Forecasting</vt:lpstr>
      <vt:lpstr>Forecasting Tools</vt:lpstr>
      <vt:lpstr>BIC Tracking Tool </vt:lpstr>
      <vt:lpstr>Lunch Production Records</vt:lpstr>
      <vt:lpstr>Supper Participation</vt:lpstr>
      <vt:lpstr>The Ordering Calendar</vt:lpstr>
      <vt:lpstr>A Quick Forecasting Review</vt:lpstr>
      <vt:lpstr>Forecasting For Off-sites</vt:lpstr>
      <vt:lpstr>EZ-Step Ordering</vt:lpstr>
      <vt:lpstr>Utilize The History Tab</vt:lpstr>
      <vt:lpstr>Why We Follow Menu Plans</vt:lpstr>
      <vt:lpstr>The EZ Steps Day</vt:lpstr>
      <vt:lpstr>Shopping List</vt:lpstr>
      <vt:lpstr>Edit &amp; Save The Shopping List</vt:lpstr>
      <vt:lpstr>Editing The Shopping List</vt:lpstr>
      <vt:lpstr>Factors Affecting Forecasts</vt:lpstr>
      <vt:lpstr>Inventory Management </vt:lpstr>
      <vt:lpstr>PowerPoint Presentation</vt:lpstr>
      <vt:lpstr>PowerPoint Presentation</vt:lpstr>
      <vt:lpstr>Over-Production Detailed Report (OPDR)</vt:lpstr>
      <vt:lpstr>How To Generate The Over Production Detailed Report</vt:lpstr>
      <vt:lpstr>Using The Over Production Detailed Report</vt:lpstr>
      <vt:lpstr>Reducing The Next Forecasts</vt:lpstr>
      <vt:lpstr>Best Practice On How To Control Food Cost</vt:lpstr>
      <vt:lpstr>Best Practice On How To Control Food Cost Cont’d</vt:lpstr>
      <vt:lpstr>Using the Tools</vt:lpstr>
      <vt:lpstr>Reduce Waste</vt:lpstr>
      <vt:lpstr>Increasing Participation Tips</vt:lpstr>
      <vt:lpstr>Convenience Increases Consumption</vt:lpstr>
      <vt:lpstr>Move The Fruits and Vegetables</vt:lpstr>
      <vt:lpstr>CHOOSE!</vt:lpstr>
      <vt:lpstr>PowerPoint Presentation</vt:lpstr>
    </vt:vector>
  </TitlesOfParts>
  <Company>snhu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Beverage and Labor  Cost Controls</dc:title>
  <dc:creator>Desmond Keefe</dc:creator>
  <cp:lastModifiedBy>Del castillo, Saul</cp:lastModifiedBy>
  <cp:revision>693</cp:revision>
  <dcterms:created xsi:type="dcterms:W3CDTF">2002-09-09T16:33:14Z</dcterms:created>
  <dcterms:modified xsi:type="dcterms:W3CDTF">2017-07-19T14:39:55Z</dcterms:modified>
</cp:coreProperties>
</file>